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4"/>
    <p:sldMasterId id="2147484066" r:id="rId5"/>
  </p:sldMasterIdLst>
  <p:notesMasterIdLst>
    <p:notesMasterId r:id="rId14"/>
  </p:notesMasterIdLst>
  <p:handoutMasterIdLst>
    <p:handoutMasterId r:id="rId15"/>
  </p:handoutMasterIdLst>
  <p:sldIdLst>
    <p:sldId id="4323" r:id="rId6"/>
    <p:sldId id="4289" r:id="rId7"/>
    <p:sldId id="4349" r:id="rId8"/>
    <p:sldId id="4292" r:id="rId9"/>
    <p:sldId id="4293" r:id="rId10"/>
    <p:sldId id="4350" r:id="rId11"/>
    <p:sldId id="4315" r:id="rId12"/>
    <p:sldId id="4297" r:id="rId1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vin Mulcahy" initials="GM" lastIdx="1" clrIdx="0"/>
  <p:cmAuthor id="2" name="Nicola Tatham" initials="NT" lastIdx="4" clrIdx="1">
    <p:extLst>
      <p:ext uri="{19B8F6BF-5375-455C-9EA6-DF929625EA0E}">
        <p15:presenceInfo xmlns:p15="http://schemas.microsoft.com/office/powerpoint/2012/main" userId="S::nicola.tatham@sovaassessment.com::62f3436e-cd1f-4f53-a0ac-83b42595e5b2" providerId="AD"/>
      </p:ext>
    </p:extLst>
  </p:cmAuthor>
  <p:cmAuthor id="3" name="Claire Rahmatallah" initials="CR" lastIdx="27" clrIdx="2">
    <p:extLst>
      <p:ext uri="{19B8F6BF-5375-455C-9EA6-DF929625EA0E}">
        <p15:presenceInfo xmlns:p15="http://schemas.microsoft.com/office/powerpoint/2012/main" userId="S::claire.rahmatallah@sovaassessment.com::aabfabb1-c1b4-46af-9c27-82f4b380d9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FFB"/>
    <a:srgbClr val="E856FA"/>
    <a:srgbClr val="0E107A"/>
    <a:srgbClr val="D1F5FF"/>
    <a:srgbClr val="FFFFFF"/>
    <a:srgbClr val="000000"/>
    <a:srgbClr val="D6F4FF"/>
    <a:srgbClr val="011E9D"/>
    <a:srgbClr val="EFCCDF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24" autoAdjust="0"/>
    <p:restoredTop sz="96327" autoAdjust="0"/>
  </p:normalViewPr>
  <p:slideViewPr>
    <p:cSldViewPr>
      <p:cViewPr varScale="1">
        <p:scale>
          <a:sx n="128" d="100"/>
          <a:sy n="128" d="100"/>
        </p:scale>
        <p:origin x="728" y="17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29" d="100"/>
          <a:sy n="129" d="100"/>
        </p:scale>
        <p:origin x="1496" y="200"/>
      </p:cViewPr>
      <p:guideLst>
        <p:guide orient="horz" pos="2160"/>
        <p:guide pos="38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abry Pro" panose="020D0503040002040303" charset="0"/>
                <a:ea typeface="+mn-ea"/>
                <a:cs typeface="+mn-cs"/>
              </a:defRPr>
            </a:pPr>
            <a:r>
              <a:rPr lang="en-GB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abry Pro" panose="020D0503040002040303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Sheet1!$U$8:$U$9</c:f>
              <c:strCache>
                <c:ptCount val="2"/>
                <c:pt idx="0">
                  <c:v>Female (n=3487)</c:v>
                </c:pt>
                <c:pt idx="1">
                  <c:v>Male (n=3951)</c:v>
                </c:pt>
              </c:strCache>
            </c:strRef>
          </c:cat>
          <c:val>
            <c:numRef>
              <c:f>Sheet1!$V$8:$V$9</c:f>
              <c:numCache>
                <c:formatCode>General</c:formatCode>
                <c:ptCount val="2"/>
                <c:pt idx="0">
                  <c:v>5.26</c:v>
                </c:pt>
                <c:pt idx="1">
                  <c:v>5.69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C-4577-8320-C44C03FA0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939599"/>
        <c:axId val="1352944591"/>
      </c:barChart>
      <c:catAx>
        <c:axId val="1352939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bry Pro" panose="020D0503040002040303" charset="0"/>
                <a:ea typeface="+mn-ea"/>
                <a:cs typeface="+mn-cs"/>
              </a:defRPr>
            </a:pPr>
            <a:endParaRPr lang="en-US"/>
          </a:p>
        </c:txPr>
        <c:crossAx val="1352944591"/>
        <c:crosses val="autoZero"/>
        <c:auto val="1"/>
        <c:lblAlgn val="ctr"/>
        <c:lblOffset val="100"/>
        <c:noMultiLvlLbl val="0"/>
      </c:catAx>
      <c:valAx>
        <c:axId val="1352944591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bry Pro" panose="020D0503040002040303" charset="0"/>
                <a:ea typeface="+mn-ea"/>
                <a:cs typeface="+mn-cs"/>
              </a:defRPr>
            </a:pPr>
            <a:endParaRPr lang="en-US"/>
          </a:p>
        </c:txPr>
        <c:crossAx val="135293959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abry Pro" panose="020D0503040002040303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abry Pro" panose="020D0503040002040303" charset="0"/>
                <a:ea typeface="+mn-ea"/>
                <a:cs typeface="+mn-cs"/>
              </a:defRPr>
            </a:pPr>
            <a:r>
              <a:rPr lang="en-GB"/>
              <a:t>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abry Pro" panose="020D0503040002040303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Sheet1!$U$15:$U$18</c:f>
              <c:strCache>
                <c:ptCount val="4"/>
                <c:pt idx="0">
                  <c:v>Under 20 (n=1235)</c:v>
                </c:pt>
                <c:pt idx="1">
                  <c:v>20-29 (n=5602)</c:v>
                </c:pt>
                <c:pt idx="2">
                  <c:v>30-39 (n=498)</c:v>
                </c:pt>
                <c:pt idx="3">
                  <c:v>40+ (n=143)</c:v>
                </c:pt>
              </c:strCache>
            </c:strRef>
          </c:cat>
          <c:val>
            <c:numRef>
              <c:f>Sheet1!$V$15:$V$18</c:f>
              <c:numCache>
                <c:formatCode>General</c:formatCode>
                <c:ptCount val="4"/>
                <c:pt idx="0">
                  <c:v>5.23</c:v>
                </c:pt>
                <c:pt idx="1">
                  <c:v>5.6</c:v>
                </c:pt>
                <c:pt idx="2">
                  <c:v>5.26</c:v>
                </c:pt>
                <c:pt idx="3">
                  <c:v>4.6100000000000003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9E-4069-A85A-2219B3B24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790575"/>
        <c:axId val="94795983"/>
      </c:barChart>
      <c:catAx>
        <c:axId val="94790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bry Pro" panose="020D0503040002040303" charset="0"/>
                <a:ea typeface="+mn-ea"/>
                <a:cs typeface="+mn-cs"/>
              </a:defRPr>
            </a:pPr>
            <a:endParaRPr lang="en-US"/>
          </a:p>
        </c:txPr>
        <c:crossAx val="94795983"/>
        <c:crosses val="autoZero"/>
        <c:auto val="1"/>
        <c:lblAlgn val="ctr"/>
        <c:lblOffset val="100"/>
        <c:noMultiLvlLbl val="0"/>
      </c:catAx>
      <c:valAx>
        <c:axId val="94795983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bry Pro" panose="020D0503040002040303" charset="0"/>
                <a:ea typeface="+mn-ea"/>
                <a:cs typeface="+mn-cs"/>
              </a:defRPr>
            </a:pPr>
            <a:endParaRPr lang="en-US"/>
          </a:p>
        </c:txPr>
        <c:crossAx val="9479057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abry Pro" panose="020D0503040002040303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abry Pro" panose="020D0503040002040303" charset="0"/>
                <a:ea typeface="+mn-ea"/>
                <a:cs typeface="+mn-cs"/>
              </a:defRPr>
            </a:pPr>
            <a:r>
              <a:rPr lang="en-GB"/>
              <a:t>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abry Pro" panose="020D0503040002040303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Sheet1!$U$39:$U$42</c:f>
              <c:strCache>
                <c:ptCount val="4"/>
                <c:pt idx="0">
                  <c:v>Asian (n=2188)</c:v>
                </c:pt>
                <c:pt idx="1">
                  <c:v>Black (n=686)</c:v>
                </c:pt>
                <c:pt idx="2">
                  <c:v>Mixed (n=355)</c:v>
                </c:pt>
                <c:pt idx="3">
                  <c:v>White (n=4024)</c:v>
                </c:pt>
              </c:strCache>
            </c:strRef>
          </c:cat>
          <c:val>
            <c:numRef>
              <c:f>Sheet1!$V$39:$V$42</c:f>
              <c:numCache>
                <c:formatCode>General</c:formatCode>
                <c:ptCount val="4"/>
                <c:pt idx="0">
                  <c:v>5.56</c:v>
                </c:pt>
                <c:pt idx="1">
                  <c:v>4.57</c:v>
                </c:pt>
                <c:pt idx="2">
                  <c:v>5.54</c:v>
                </c:pt>
                <c:pt idx="3">
                  <c:v>5.62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08-4A95-9F06-E6A463FA4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60399"/>
        <c:axId val="53268719"/>
      </c:barChart>
      <c:catAx>
        <c:axId val="53260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bry Pro" panose="020D0503040002040303" charset="0"/>
                <a:ea typeface="+mn-ea"/>
                <a:cs typeface="+mn-cs"/>
              </a:defRPr>
            </a:pPr>
            <a:endParaRPr lang="en-US"/>
          </a:p>
        </c:txPr>
        <c:crossAx val="53268719"/>
        <c:crosses val="autoZero"/>
        <c:auto val="1"/>
        <c:lblAlgn val="ctr"/>
        <c:lblOffset val="100"/>
        <c:noMultiLvlLbl val="0"/>
      </c:catAx>
      <c:valAx>
        <c:axId val="53268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bry Pro" panose="020D0503040002040303" charset="0"/>
                <a:ea typeface="+mn-ea"/>
                <a:cs typeface="+mn-cs"/>
              </a:defRPr>
            </a:pPr>
            <a:endParaRPr lang="en-US"/>
          </a:p>
        </c:txPr>
        <c:crossAx val="53260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abry Pro" panose="020D0503040002040303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0A-184C-B68A-0F10BA7292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0A-184C-B68A-0F10BA72925A}"/>
              </c:ext>
            </c:extLst>
          </c:dPt>
          <c:dLbls>
            <c:dLbl>
              <c:idx val="0"/>
              <c:layout>
                <c:manualLayout>
                  <c:x val="-0.1609134072822318"/>
                  <c:y val="1.99948232702276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0A-184C-B68A-0F10BA72925A}"/>
                </c:ext>
              </c:extLst>
            </c:dLbl>
            <c:dLbl>
              <c:idx val="1"/>
              <c:layout>
                <c:manualLayout>
                  <c:x val="0.16177990457200661"/>
                  <c:y val="-2.3056539817088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0A-184C-B68A-0F10BA7292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2"/>
                    </a:solidFill>
                    <a:latin typeface="Mabry Pro" panose="020D0503040002040303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Sheet1!$H$4:$H$5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Sheet1!$I$4:$I$5</c:f>
              <c:numCache>
                <c:formatCode>General</c:formatCode>
                <c:ptCount val="2"/>
                <c:pt idx="0">
                  <c:v>1229</c:v>
                </c:pt>
                <c:pt idx="1">
                  <c:v>1366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0A-184C-B68A-0F10BA7292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Mabry Pro" panose="020D0503040002040303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Mabry Pro" panose="020D0503040002040303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1357133564106909"/>
          <c:y val="0.85982467669076956"/>
          <c:w val="0.32876500564264788"/>
          <c:h val="0.125165170772987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bry Pro" panose="020D0503040002040303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Mabry Pro" panose="020D0503040002040303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514254264146095"/>
          <c:y val="0.87108229109295188"/>
          <c:w val="0.34987706044357647"/>
          <c:h val="8.38872512983191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Mabry Pro" panose="020D0503040002040303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Mabry Pro" panose="020D0503040002040303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E7-4FCB-8593-052002C2FF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E7-4FCB-8593-052002C2FFF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E7-4FCB-8593-052002C2FFF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FE7-4FCB-8593-052002C2FF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Mabry Pro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Sheet2!$N$13:$N$16</c:f>
              <c:strCache>
                <c:ptCount val="4"/>
                <c:pt idx="0">
                  <c:v>Under 20</c:v>
                </c:pt>
                <c:pt idx="1">
                  <c:v>20-29</c:v>
                </c:pt>
                <c:pt idx="2">
                  <c:v>30-39</c:v>
                </c:pt>
                <c:pt idx="3">
                  <c:v>40+</c:v>
                </c:pt>
              </c:strCache>
            </c:strRef>
          </c:cat>
          <c:val>
            <c:numRef>
              <c:f>Sheet2!$O$13:$O$16</c:f>
              <c:numCache>
                <c:formatCode>0.0%</c:formatCode>
                <c:ptCount val="4"/>
                <c:pt idx="0">
                  <c:v>0.16730716442492452</c:v>
                </c:pt>
                <c:pt idx="1">
                  <c:v>0.74567664013175949</c:v>
                </c:pt>
                <c:pt idx="2">
                  <c:v>6.7664013175953885E-2</c:v>
                </c:pt>
                <c:pt idx="3">
                  <c:v>1.9352182267362066E-2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E7-4FCB-8593-052002C2F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Mabry Pro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abry Pro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70-49C8-9EE4-B887420063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70-49C8-9EE4-B887420063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70-49C8-9EE4-B887420063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70-49C8-9EE4-B88742006348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570-49C8-9EE4-B88742006348}"/>
              </c:ext>
            </c:extLst>
          </c:dPt>
          <c:dLbls>
            <c:dLbl>
              <c:idx val="2"/>
              <c:layout>
                <c:manualLayout>
                  <c:x val="9.8480231401238918E-2"/>
                  <c:y val="-6.3926746541093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70-49C8-9EE4-B887420063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Mabry Pro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Sheet2!$N$21:$N$25</c:f>
              <c:strCache>
                <c:ptCount val="5"/>
                <c:pt idx="0">
                  <c:v>Asian</c:v>
                </c:pt>
                <c:pt idx="1">
                  <c:v>Black</c:v>
                </c:pt>
                <c:pt idx="2">
                  <c:v>Mixed</c:v>
                </c:pt>
                <c:pt idx="3">
                  <c:v>Other</c:v>
                </c:pt>
                <c:pt idx="4">
                  <c:v>White</c:v>
                </c:pt>
              </c:strCache>
            </c:strRef>
          </c:cat>
          <c:val>
            <c:numRef>
              <c:f>Sheet2!$O$21:$O$25</c:f>
              <c:numCache>
                <c:formatCode>0.0%</c:formatCode>
                <c:ptCount val="5"/>
                <c:pt idx="0">
                  <c:v>0.29783145758989843</c:v>
                </c:pt>
                <c:pt idx="1">
                  <c:v>9.3604172385396645E-2</c:v>
                </c:pt>
                <c:pt idx="2">
                  <c:v>4.8037331869338458E-2</c:v>
                </c:pt>
                <c:pt idx="3">
                  <c:v>1.2764205325281362E-2</c:v>
                </c:pt>
                <c:pt idx="4">
                  <c:v>0.54776283283008509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70-49C8-9EE4-B88742006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505640032499538"/>
          <c:y val="0.84394958157033473"/>
          <c:w val="0.50115697069965937"/>
          <c:h val="0.148852481687060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Mabry Pro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abry Pro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C1987-43E0-0B46-9248-AD76235B20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309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CA2F9-7649-9A44-BA44-D9DC13069505}" type="datetimeFigureOut">
              <a:rPr lang="en-US" smtClean="0"/>
              <a:pPr/>
              <a:t>10/19/23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C6D1-B3A4-9745-B15B-32EA124A17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5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C6D1-B3A4-9745-B15B-32EA124A17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74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C6D1-B3A4-9745-B15B-32EA124A170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05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C6D1-B3A4-9745-B15B-32EA124A17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9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C6D1-B3A4-9745-B15B-32EA124A17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36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C6D1-B3A4-9745-B15B-32EA124A17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51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C6D1-B3A4-9745-B15B-32EA124A170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10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C6D1-B3A4-9745-B15B-32EA124A170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1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Overlay 1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905DCF-BF92-8042-90C3-09C2D9A72A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2C127A-4767-A64C-9FE0-B32636487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5" y="-23325"/>
            <a:ext cx="8965705" cy="68813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77AD41-7793-7D40-9B5B-961D539614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84" y="5921972"/>
            <a:ext cx="1944212" cy="486053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98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>
            <a:normAutofit/>
          </a:bodyPr>
          <a:lstStyle>
            <a:lvl1pPr marL="285750" indent="-285750"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buFont typeface="Arial" panose="020B0604020202020204" pitchFamily="34" charset="0"/>
              <a:buChar char="•"/>
              <a:defRPr sz="1600" baseline="0">
                <a:latin typeface="Mabry Pro" panose="020D0503040002040303" pitchFamily="34" charset="0"/>
              </a:defRPr>
            </a:lvl1pPr>
            <a:lvl2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2pPr>
            <a:lvl3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3pPr>
            <a:lvl4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4pPr>
            <a:lvl5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41DA54-8604-AA4D-81BE-9A60D943B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E66FE7A-4B4E-0F45-94C3-882FC528A4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 dirty="0"/>
              <a:t>© 2021 Sova Assessment</a:t>
            </a:r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52975E5-AF9E-A649-BE92-D77AE5B7A1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318000"/>
            <a:ext cx="9000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 dirty="0">
              <a:latin typeface="Mabry Pro" panose="020D05030400020403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947358-367C-B24C-A1E5-20E12CC38E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9730" y="6264621"/>
            <a:ext cx="1042894" cy="2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92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- bullets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908000"/>
            <a:ext cx="12192000" cy="3780000"/>
          </a:xfrm>
        </p:spPr>
        <p:txBody>
          <a:bodyPr tIns="0" rIns="1440000" bIns="0">
            <a:normAutofit/>
          </a:bodyPr>
          <a:lstStyle>
            <a:lvl1pPr marL="285750" indent="-285750"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buFont typeface="Arial" panose="020B0604020202020204" pitchFamily="34" charset="0"/>
              <a:buChar char="•"/>
              <a:defRPr sz="1600" baseline="0">
                <a:latin typeface="Mabry Pro" panose="020D0503040002040303" pitchFamily="34" charset="0"/>
              </a:defRPr>
            </a:lvl1pPr>
            <a:lvl2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2pPr>
            <a:lvl3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3pPr>
            <a:lvl4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4pPr>
            <a:lvl5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41DA54-8604-AA4D-81BE-9A60D943B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559DF-A323-6C4B-BCBC-5C1191698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339999"/>
            <a:ext cx="12192000" cy="5048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14F48836-4A10-0443-A182-20AB3725B4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 dirty="0"/>
              <a:t>© 2021 Sova Assessment</a:t>
            </a:r>
            <a:endParaRPr lang="en-US" dirty="0">
              <a:latin typeface="Mabry Pro" panose="020D0503040002040303" pitchFamily="34" charset="0"/>
            </a:endParaRP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233AD1CB-50C4-B04F-B107-9AF70ED297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318000"/>
            <a:ext cx="9000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 dirty="0">
              <a:latin typeface="Mabry Pro" panose="020D05030400020403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7FF59BA-FB4F-2D43-B763-B39EA33090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9730" y="6264621"/>
            <a:ext cx="1042894" cy="2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82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613"/>
          </a:xfrm>
        </p:spPr>
        <p:txBody>
          <a:bodyPr tIns="0" rIns="1440000" bIns="0" numCol="2" spcCol="54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4BE80CC-17EF-B84D-B407-1D5988F8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BDB4829-B0F0-E14D-9C86-D1510DBD41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 dirty="0"/>
              <a:t>© 2021 Sova Assessment</a:t>
            </a:r>
            <a:endParaRPr lang="en-US" dirty="0">
              <a:latin typeface="Mabry Pro" panose="020D0503040002040303" pitchFamily="34" charset="0"/>
            </a:endParaRP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433F9EE1-802A-7B48-ABD5-2DB69576BB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318000"/>
            <a:ext cx="9000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 dirty="0">
              <a:latin typeface="Mabry Pro" panose="020D05030400020403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0D9456-86A1-2B48-8B8B-A99D34F5F6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9730" y="6264621"/>
            <a:ext cx="1042894" cy="2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21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and 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2268000"/>
            <a:ext cx="4834800" cy="3420000"/>
          </a:xfrm>
        </p:spPr>
        <p:txBody>
          <a:bodyPr lIns="0" tIns="0" rIns="0" bIns="0">
            <a:normAutofit/>
          </a:bodyPr>
          <a:lstStyle>
            <a:lvl1pPr marL="285750" indent="-285750"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buFont typeface="Arial" panose="020B0604020202020204" pitchFamily="34" charset="0"/>
              <a:buChar char="•"/>
              <a:defRPr sz="1600" baseline="0">
                <a:latin typeface="Mabry Pro" panose="020D0503040002040303" pitchFamily="34" charset="0"/>
              </a:defRPr>
            </a:lvl1pPr>
            <a:lvl2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2pPr>
            <a:lvl3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3pPr>
            <a:lvl4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4pPr>
            <a:lvl5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41DA54-8604-AA4D-81BE-9A60D943B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559DF-A323-6C4B-BCBC-5C1191698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339998"/>
            <a:ext cx="12192000" cy="864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A9CA1E8-1312-E149-820A-4651521354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14800" y="2268000"/>
            <a:ext cx="4834800" cy="3420000"/>
          </a:xfrm>
        </p:spPr>
        <p:txBody>
          <a:bodyPr lIns="0" tIns="0" rIns="0" bIns="0">
            <a:normAutofit/>
          </a:bodyPr>
          <a:lstStyle>
            <a:lvl1pPr marL="285750" indent="-285750"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buFont typeface="Arial" panose="020B0604020202020204" pitchFamily="34" charset="0"/>
              <a:buChar char="•"/>
              <a:defRPr sz="1600" baseline="0">
                <a:latin typeface="Mabry Pro" panose="020D0503040002040303" pitchFamily="34" charset="0"/>
              </a:defRPr>
            </a:lvl1pPr>
            <a:lvl2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2pPr>
            <a:lvl3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3pPr>
            <a:lvl4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4pPr>
            <a:lvl5pPr>
              <a:lnSpc>
                <a:spcPts val="2000"/>
              </a:lnSpc>
              <a:spcAft>
                <a:spcPts val="1200"/>
              </a:spcAft>
              <a:buClr>
                <a:srgbClr val="447FFB"/>
              </a:buClr>
              <a:defRPr sz="1600" baseline="0">
                <a:latin typeface="Mabry Pro" panose="020D05030400020403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A60EB17B-FE95-BA45-8408-92E90C4B2A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 dirty="0"/>
              <a:t>© 2021 Sova Assessment</a:t>
            </a:r>
            <a:endParaRPr lang="en-US" dirty="0">
              <a:latin typeface="Mabry Pro" panose="020D0503040002040303" pitchFamily="34" charset="0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B7CD1EB0-F0A9-D64F-AB3B-495237D3D3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318000"/>
            <a:ext cx="9000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 dirty="0">
              <a:latin typeface="Mabry Pro" panose="020D05030400020403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FA21C8-3CCF-A841-892E-0D0CCCAA1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9730" y="6264621"/>
            <a:ext cx="1042894" cy="2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85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6224BC7-4A00-2745-B357-1B8E80D022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 dirty="0"/>
              <a:t>© 2021 Sova Assessment</a:t>
            </a:r>
            <a:endParaRPr lang="en-US" dirty="0">
              <a:latin typeface="Mabry Pro" panose="020D0503040002040303" pitchFamily="34" charset="0"/>
            </a:endParaRP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624ADD28-D5BD-8747-9560-CD6D2FDC4E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318000"/>
            <a:ext cx="9000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 dirty="0">
              <a:latin typeface="Mabry Pro" panose="020D05030400020403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0CAE7-AD6F-3746-BC58-79B9312E83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9730" y="6264621"/>
            <a:ext cx="1042894" cy="2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21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294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ABFFD-BF10-E440-BAAF-EC9C4FEBB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5C74B9-46E2-7E41-9F28-623B61131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CDD89-2FDF-5A4C-9139-E2FF287D0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67C6-CE20-CF4C-8F57-5474D2CD332D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87AA-3296-2B45-8ADD-5BFEA1EFE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32DE2-5CAB-1C4A-87C2-EB85A2A0D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B88C-55C1-E647-8016-927265B28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19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856D1-7680-CA45-85C6-A13E8A82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EAD56-0904-7346-AECC-5DE9D94D6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B59AF-8406-F245-8F0F-3887FEEA5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67C6-CE20-CF4C-8F57-5474D2CD332D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19AD-9454-2F48-B5AB-0439D160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65AE9-424D-974B-BA0B-E0DC87BC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B88C-55C1-E647-8016-927265B28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00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96767-697F-7448-AB60-2FEDBDF3A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E1DC9-AFD3-B148-B308-BFD68E7F7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62482-DBE3-2F40-80DF-54E9C85A8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67C6-CE20-CF4C-8F57-5474D2CD332D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238AA-3B45-0146-B811-259D54E34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A26C8-79DF-4E40-BADB-05199D9F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B88C-55C1-E647-8016-927265B28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86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C831C-1F1B-EA4E-B475-B3B911A63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5395A-63A6-3E4F-8DBC-E66EC1338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5397F-142A-4242-85B0-90FD5FDCF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1ABA8-A94A-E647-9A33-CDFADEB23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67C6-CE20-CF4C-8F57-5474D2CD332D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B26E7-4B3A-2F48-9CC0-7DE9F57A8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0A41E-4225-9145-8A1B-360538C3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B88C-55C1-E647-8016-927265B28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2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 Overlay 1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indoor, person&#10;&#10;Description automatically generated">
            <a:extLst>
              <a:ext uri="{FF2B5EF4-FFF2-40B4-BE49-F238E27FC236}">
                <a16:creationId xmlns:a16="http://schemas.microsoft.com/office/drawing/2014/main" id="{2EF462A2-A790-6B41-973A-EE7CB57797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2C127A-4767-A64C-9FE0-B32636487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5" y="4058"/>
            <a:ext cx="8965705" cy="68813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77AD41-7793-7D40-9B5B-961D539614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84" y="5921972"/>
            <a:ext cx="1944212" cy="486053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56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CA9A7-9BF0-FA4F-8BF6-DEBB02CF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A5C64-25A4-D743-8CF4-863679286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FD46-73DE-994C-8080-E9EBA1510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A16515-EA30-1547-B09E-A1CC2C7493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843877-DF41-0A44-8F15-4330D6B3D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119104-29F6-EF4E-87A7-96C164404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67C6-CE20-CF4C-8F57-5474D2CD332D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D71038-87E5-FC4D-9628-9A53D7D4B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2F23C1-01A2-D343-9FB0-70794CB7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B88C-55C1-E647-8016-927265B28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6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0E82C-FBB2-984D-A12C-7766234A6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573031-1299-4744-9D00-4EC8FCC78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67C6-CE20-CF4C-8F57-5474D2CD332D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D28441-689D-FB42-9CC0-9AD1728B8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DBA2BC-C455-CA47-8170-D20E18707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B88C-55C1-E647-8016-927265B28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35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864ACF-4609-5B48-B475-969D4D57A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67C6-CE20-CF4C-8F57-5474D2CD332D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3A575-6C32-AE41-89F1-A6F07A9FE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C483B-3D93-F54A-8847-9F5C6482F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B88C-55C1-E647-8016-927265B28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72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E6A6C-B438-0D44-AB0A-15ADF927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CD6AC-8684-524A-82C3-50E3F2EE4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445A7-6163-F446-B7ED-5E7735B91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2ED78-6D06-BF40-ADD8-0F1AF504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67C6-CE20-CF4C-8F57-5474D2CD332D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04807-5E00-6340-A3AA-F58A4CAD7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351B7-726C-F64C-B762-1DE6D2DAC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B88C-55C1-E647-8016-927265B28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68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CD05D-ABC4-C540-B291-E2DB74084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701F07-CDFC-A84D-87FE-25B577DA1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9692E-4281-F043-820B-60D70EC14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A167E-0AE0-0E45-830F-1032B134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67C6-CE20-CF4C-8F57-5474D2CD332D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A42A01-90A9-AA41-864C-96F7E55D9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4130A-C8D4-6C49-86A0-6B0F1F26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B88C-55C1-E647-8016-927265B28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5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C40BF-545B-E647-9352-CB7D908F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437457-743C-654B-B62C-970E3D613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21677-6E01-DF46-A0BA-714BD04D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67C6-CE20-CF4C-8F57-5474D2CD332D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A3ECE-6EE2-DA4D-A6C8-A8CD8AA0E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B2E2D-08FA-1C4A-A1F3-2C2840F2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B88C-55C1-E647-8016-927265B28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73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756B3C-8727-F241-80E9-8F8C5A6D5A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AEB7B1-6E28-0246-ADB0-E35584197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7F722-04F4-9A45-936D-18A72DD3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67C6-CE20-CF4C-8F57-5474D2CD332D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0190E-6A47-9741-A062-7DC9E58A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2F4B2-BD5C-FC43-AD27-66BAD3D6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B88C-55C1-E647-8016-927265B28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5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ed Sha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93032-DC4E-4746-9242-6C2F16F02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77AD41-7793-7D40-9B5B-961D53961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84" y="5921972"/>
            <a:ext cx="1944212" cy="486053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text styles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45A8C1F-AB96-DB42-A868-6F811BA86C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68" y="0"/>
            <a:ext cx="10208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ounded Shape with Person 4 (CUSTOMIS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93032-DC4E-4746-9242-6C2F16F02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77AD41-7793-7D40-9B5B-961D53961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84" y="5921972"/>
            <a:ext cx="1944212" cy="486053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96ED49-6761-5C4B-BA7A-E4A393612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text styles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45A8C1F-AB96-DB42-A868-6F811BA86C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68" y="0"/>
            <a:ext cx="10208103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6B4817-87D9-D045-8B61-6B4632B1CA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95"/>
          <a:stretch/>
        </p:blipFill>
        <p:spPr>
          <a:xfrm>
            <a:off x="3143673" y="692871"/>
            <a:ext cx="9599711" cy="65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3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91E9E6A1-6B9A-7C4C-99B9-FA6EF76CD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109"/>
          <a:stretch/>
        </p:blipFill>
        <p:spPr>
          <a:xfrm>
            <a:off x="1394682" y="712440"/>
            <a:ext cx="10208103" cy="919727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7ED8A5-FA27-3A4C-8C13-3A70023953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 dirty="0"/>
              <a:t>© 2021 Sova Assessment</a:t>
            </a:r>
            <a:endParaRPr lang="en-US" dirty="0">
              <a:latin typeface="Mabry Pro" panose="020D0503040002040303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1DC0-82D5-FC4E-A3F8-FE343B52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 dirty="0">
              <a:latin typeface="Mabry Pro" panose="020D05030400020403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/>
          <a:lstStyle/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6B78F1-F04E-2044-8341-72C21E2C00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9730" y="6264621"/>
            <a:ext cx="1042894" cy="260723"/>
          </a:xfrm>
          <a:prstGeom prst="rect">
            <a:avLst/>
          </a:prstGeom>
        </p:spPr>
      </p:pic>
      <p:sp>
        <p:nvSpPr>
          <p:cNvPr id="13" name="Title 20">
            <a:extLst>
              <a:ext uri="{FF2B5EF4-FFF2-40B4-BE49-F238E27FC236}">
                <a16:creationId xmlns:a16="http://schemas.microsoft.com/office/drawing/2014/main" id="{E1FDB19F-5014-8240-8C08-469D66A2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2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74FB83-699F-8243-8DA0-6178F1D154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66" t="-19037"/>
          <a:stretch/>
        </p:blipFill>
        <p:spPr>
          <a:xfrm>
            <a:off x="4728710" y="1484784"/>
            <a:ext cx="7463290" cy="537321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7ED8A5-FA27-3A4C-8C13-3A70023953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 dirty="0"/>
              <a:t>© 2021 Sova Assessment</a:t>
            </a:r>
            <a:endParaRPr lang="en-US" dirty="0">
              <a:latin typeface="Mabry Pro" panose="020D0503040002040303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1DC0-82D5-FC4E-A3F8-FE343B52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 dirty="0">
              <a:latin typeface="Mabry Pro" panose="020D05030400020403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6B78F1-F04E-2044-8341-72C21E2C00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9730" y="6264621"/>
            <a:ext cx="1042894" cy="260723"/>
          </a:xfrm>
          <a:prstGeom prst="rect">
            <a:avLst/>
          </a:prstGeom>
        </p:spPr>
      </p:pic>
      <p:sp>
        <p:nvSpPr>
          <p:cNvPr id="8" name="Title 20">
            <a:extLst>
              <a:ext uri="{FF2B5EF4-FFF2-40B4-BE49-F238E27FC236}">
                <a16:creationId xmlns:a16="http://schemas.microsoft.com/office/drawing/2014/main" id="{84A0A47D-F447-4E49-BFF0-D4C4C3BF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>
            <a:lvl1pPr>
              <a:defRPr sz="2400" b="1" i="0">
                <a:latin typeface="Mabry Pro" panose="020D05030400020403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BC3F28-FE51-6F43-834D-BF94EA05BA61}"/>
              </a:ext>
            </a:extLst>
          </p:cNvPr>
          <p:cNvSpPr/>
          <p:nvPr userDrawn="1"/>
        </p:nvSpPr>
        <p:spPr>
          <a:xfrm>
            <a:off x="-96688" y="-99392"/>
            <a:ext cx="12385376" cy="7056784"/>
          </a:xfrm>
          <a:prstGeom prst="rect">
            <a:avLst/>
          </a:prstGeom>
          <a:solidFill>
            <a:srgbClr val="0E1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17050DA2-60A8-AC4F-94DA-5F3C33C3CD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7" y="-675456"/>
            <a:ext cx="11578801" cy="7778861"/>
          </a:xfrm>
          <a:prstGeom prst="rect">
            <a:avLst/>
          </a:prstGeom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6224BC7-4A00-2745-B357-1B8E80D022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bry Pro" panose="020D0503040002040303" pitchFamily="34" charset="0"/>
              </a:defRPr>
            </a:lvl1pPr>
          </a:lstStyle>
          <a:p>
            <a:r>
              <a:rPr lang="en-GB" dirty="0"/>
              <a:t>© 2021 Sova Assessment</a:t>
            </a:r>
            <a:endParaRPr lang="en-US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624ADD28-D5BD-8747-9560-CD6D2FDC4E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318000"/>
            <a:ext cx="900000" cy="54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0CAE7-AD6F-3746-BC58-79B9312E83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9731" y="6264621"/>
            <a:ext cx="1042892" cy="260723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7AE22EB-A8CC-224E-9FE2-89700F3755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2870"/>
            <a:ext cx="6096000" cy="1223962"/>
          </a:xfrm>
        </p:spPr>
        <p:txBody>
          <a:bodyPr lIns="720000" tIns="0" rIns="0" bIns="0">
            <a:noAutofit/>
          </a:bodyPr>
          <a:lstStyle>
            <a:lvl1pPr algn="l"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Burgess" panose="02000503080000020003" pitchFamily="2" charset="77"/>
              </a:defRPr>
            </a:lvl1pPr>
            <a:lvl2pPr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087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7ED8A5-FA27-3A4C-8C13-3A70023953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 dirty="0"/>
              <a:t>© 2021 Sova Assessment</a:t>
            </a:r>
            <a:endParaRPr lang="en-US" dirty="0">
              <a:latin typeface="Mabry Pro" panose="020D0503040002040303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1DC0-82D5-FC4E-A3F8-FE343B523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 dirty="0">
              <a:latin typeface="Mabry Pro" panose="020D05030400020403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/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4BE80CC-17EF-B84D-B407-1D5988F8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6B78F1-F04E-2044-8341-72C21E2C00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9730" y="6264621"/>
            <a:ext cx="1042894" cy="2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5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E24E4E-DEDD-FE44-98C3-B2A719199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40000"/>
            <a:ext cx="12192000" cy="4392000"/>
          </a:xfrm>
        </p:spPr>
        <p:txBody>
          <a:bodyPr tIns="0" rIns="1440000" bIns="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4BE80CC-17EF-B84D-B407-1D5988F8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4CC1DD6C-26DF-664F-ABAE-3C836D6EF5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r>
              <a:rPr lang="en-GB" dirty="0"/>
              <a:t>© 2021 Sova Assessment</a:t>
            </a:r>
            <a:endParaRPr lang="en-US" dirty="0">
              <a:latin typeface="Mabry Pro" panose="020D0503040002040303" pitchFamily="34" charset="0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30CC642-8E8C-CA4C-8294-A2AC86E270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318000"/>
            <a:ext cx="900000" cy="540000"/>
          </a:xfrm>
        </p:spPr>
        <p:txBody>
          <a:bodyPr/>
          <a:lstStyle>
            <a:lvl1pPr>
              <a:defRPr>
                <a:latin typeface="Mabry Pro" panose="020D0503040002040303" pitchFamily="34" charset="0"/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 dirty="0">
              <a:latin typeface="Mabry Pro" panose="020D05030400020403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0F9CD8-B529-6547-98E7-D94D364051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9730" y="6264621"/>
            <a:ext cx="1042894" cy="2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1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439999"/>
            <a:ext cx="12193200" cy="43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144000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slide text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  <a:prstGeom prst="rect">
            <a:avLst/>
          </a:prstGeom>
        </p:spPr>
        <p:txBody>
          <a:bodyPr vert="horz" lIns="540000" tIns="0" rIns="144000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98ABF0-2B39-3347-B8FC-8E3EEC284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424" y="6318000"/>
            <a:ext cx="1800200" cy="540000"/>
          </a:xfrm>
          <a:prstGeom prst="rect">
            <a:avLst/>
          </a:prstGeom>
        </p:spPr>
        <p:txBody>
          <a:bodyPr vert="horz" lIns="0" tIns="0" rIns="0" bIns="342000" rtlCol="0" anchor="b" anchorCtr="0"/>
          <a:lstStyle>
            <a:lvl1pPr algn="l">
              <a:defRPr sz="9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© 2021 Sova Assessment</a:t>
            </a:r>
            <a:endParaRPr lang="en-US" sz="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E930C-9972-0D4F-8930-F7847281E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18000"/>
            <a:ext cx="900000" cy="540000"/>
          </a:xfrm>
          <a:prstGeom prst="rect">
            <a:avLst/>
          </a:prstGeom>
        </p:spPr>
        <p:txBody>
          <a:bodyPr vert="horz" lIns="540000" tIns="0" rIns="0" bIns="342000" rtlCol="0" anchor="b" anchorCtr="0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CF92B-D8DD-4F4E-A7C7-5BAC28CB64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77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72" r:id="rId2"/>
    <p:sldLayoutId id="2147483926" r:id="rId3"/>
    <p:sldLayoutId id="2147483943" r:id="rId4"/>
    <p:sldLayoutId id="2147483974" r:id="rId5"/>
    <p:sldLayoutId id="2147483981" r:id="rId6"/>
    <p:sldLayoutId id="2147483982" r:id="rId7"/>
    <p:sldLayoutId id="2147483921" r:id="rId8"/>
    <p:sldLayoutId id="2147483887" r:id="rId9"/>
    <p:sldLayoutId id="2147483888" r:id="rId10"/>
    <p:sldLayoutId id="2147483889" r:id="rId11"/>
    <p:sldLayoutId id="2147483890" r:id="rId12"/>
    <p:sldLayoutId id="2147483894" r:id="rId13"/>
    <p:sldLayoutId id="2147483897" r:id="rId14"/>
    <p:sldLayoutId id="2147483967" r:id="rId15"/>
  </p:sldLayoutIdLst>
  <p:hf hdr="0" dt="0"/>
  <p:txStyles>
    <p:titleStyle>
      <a:lvl1pPr eaLnBrk="1" hangingPunct="1">
        <a:defRPr sz="4800" b="0" i="0" spc="70" baseline="0">
          <a:solidFill>
            <a:srgbClr val="0E107A"/>
          </a:solidFill>
          <a:latin typeface="Burgess" panose="02000503080000020003" pitchFamily="2" charset="77"/>
          <a:ea typeface="+mj-ea"/>
          <a:cs typeface="Verdana"/>
        </a:defRPr>
      </a:lvl1pPr>
    </p:titleStyle>
    <p:bodyStyle>
      <a:lvl1pPr marL="0" eaLnBrk="1" hangingPunct="1">
        <a:lnSpc>
          <a:spcPct val="130000"/>
        </a:lnSpc>
        <a:buClr>
          <a:srgbClr val="447FFB"/>
        </a:buClr>
        <a:defRPr sz="1800" spc="30" baseline="0">
          <a:solidFill>
            <a:srgbClr val="0E107A"/>
          </a:solidFill>
          <a:latin typeface="Mabry Pro" panose="020D0503040002040303" pitchFamily="34" charset="0"/>
          <a:ea typeface="+mn-ea"/>
          <a:cs typeface="Arial" panose="020B0604020202020204" pitchFamily="34" charset="0"/>
        </a:defRPr>
      </a:lvl1pPr>
      <a:lvl2pPr marL="800100" indent="-342900" eaLnBrk="1" hangingPunct="1">
        <a:lnSpc>
          <a:spcPct val="130000"/>
        </a:lnSpc>
        <a:buClr>
          <a:srgbClr val="447FFB"/>
        </a:buClr>
        <a:buFont typeface="Arial" charset="0"/>
        <a:buChar char="•"/>
        <a:defRPr sz="1800" spc="30" baseline="0">
          <a:solidFill>
            <a:srgbClr val="0E107A"/>
          </a:solidFill>
          <a:latin typeface="Mabry Pro" panose="020D0503040002040303" pitchFamily="34" charset="0"/>
          <a:ea typeface="+mn-ea"/>
          <a:cs typeface="Arial" panose="020B0604020202020204" pitchFamily="34" charset="0"/>
        </a:defRPr>
      </a:lvl2pPr>
      <a:lvl3pPr marL="1257300" indent="-342900" eaLnBrk="1" hangingPunct="1">
        <a:lnSpc>
          <a:spcPct val="130000"/>
        </a:lnSpc>
        <a:buClr>
          <a:srgbClr val="447FFB"/>
        </a:buClr>
        <a:buFont typeface="Arial" charset="0"/>
        <a:buChar char="•"/>
        <a:defRPr sz="1600" spc="30" baseline="0">
          <a:solidFill>
            <a:srgbClr val="0E107A"/>
          </a:solidFill>
          <a:latin typeface="Mabry Pro" panose="020D0503040002040303" pitchFamily="34" charset="0"/>
          <a:ea typeface="+mn-ea"/>
          <a:cs typeface="Arial" panose="020B0604020202020204" pitchFamily="34" charset="0"/>
        </a:defRPr>
      </a:lvl3pPr>
      <a:lvl4pPr marL="1657350" indent="-285750" eaLnBrk="1" hangingPunct="1">
        <a:lnSpc>
          <a:spcPct val="130000"/>
        </a:lnSpc>
        <a:buClr>
          <a:srgbClr val="447FFB"/>
        </a:buClr>
        <a:buFont typeface="Arial" charset="0"/>
        <a:buChar char="•"/>
        <a:defRPr sz="1600" spc="30" baseline="0">
          <a:solidFill>
            <a:srgbClr val="0E107A"/>
          </a:solidFill>
          <a:latin typeface="Mabry Pro" panose="020D0503040002040303" pitchFamily="34" charset="0"/>
          <a:ea typeface="+mn-ea"/>
          <a:cs typeface="Arial" panose="020B0604020202020204" pitchFamily="34" charset="0"/>
        </a:defRPr>
      </a:lvl4pPr>
      <a:lvl5pPr marL="2114550" indent="-285750" eaLnBrk="1" hangingPunct="1">
        <a:lnSpc>
          <a:spcPct val="130000"/>
        </a:lnSpc>
        <a:buClr>
          <a:srgbClr val="447FFB"/>
        </a:buClr>
        <a:buFont typeface="Arial" charset="0"/>
        <a:buChar char="•"/>
        <a:defRPr sz="1400" spc="30" baseline="0">
          <a:solidFill>
            <a:srgbClr val="0E107A"/>
          </a:solidFill>
          <a:latin typeface="Mabry Pro" panose="020D0503040002040303" pitchFamily="34" charset="0"/>
          <a:ea typeface="+mn-ea"/>
          <a:cs typeface="Arial" panose="020B0604020202020204" pitchFamily="34" charset="0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FB683-344A-FD44-9C95-58385E10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194DA-10F8-274C-9B9A-A2D78A1E5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FD8D8-32E7-0D46-A66B-C26F643421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67C6-CE20-CF4C-8F57-5474D2CD332D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4A258-401E-9E4B-A44A-0A49362D7C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AF620-8B77-D04C-9A78-806397DE1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B88C-55C1-E647-8016-927265B28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0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0E3DD7-75BF-9333-6769-9BCBE12951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Learnability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81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9B0EE9-D994-4B51-8872-F2629C18DD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2022 Sova Assessment</a:t>
            </a:r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73DABC-4E25-4A3D-AB11-091E162B54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CF92B-D8DD-4F4E-A7C7-5BAC28CB6413}" type="slidenum">
              <a:rPr lang="en-US" smtClean="0"/>
              <a:pPr/>
              <a:t>2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BE22AC-2252-46E4-9BC9-7DBCC5F14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>
                <a:latin typeface="Mabry Pro" panose="020D0503040002040303" pitchFamily="34" charset="0"/>
              </a:rPr>
              <a:t>Overview of Beta-Learnability</a:t>
            </a:r>
            <a:endParaRPr lang="en-GB">
              <a:latin typeface="Mabry Pro" panose="020D05030400020403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5462A7-4413-4B55-BDC0-4AF7D3481A93}"/>
              </a:ext>
            </a:extLst>
          </p:cNvPr>
          <p:cNvSpPr/>
          <p:nvPr/>
        </p:nvSpPr>
        <p:spPr>
          <a:xfrm>
            <a:off x="76944" y="1115205"/>
            <a:ext cx="608635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kern="0">
                <a:latin typeface="Mabry Pro" panose="020D0503040002040303" pitchFamily="34" charset="0"/>
              </a:rPr>
              <a:t>Online cognitive assessment designed to measure ability to learn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GB" kern="0">
              <a:latin typeface="Mabry Pro" panose="020D05030400020403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kern="0">
                <a:latin typeface="Mabry Pro" panose="020D0503040002040303" pitchFamily="34" charset="0"/>
              </a:rPr>
              <a:t>Questions in the assessment are interconnected and progressively more difficult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kern="0">
                <a:latin typeface="Mabry Pro" panose="020D0503040002040303" pitchFamily="34" charset="0"/>
              </a:rPr>
              <a:t>After a question is answered, the correct response is presented which forms part of the next, more difficult question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kern="0">
                <a:latin typeface="Mabry Pro" panose="020D0503040002040303" pitchFamily="34" charset="0"/>
              </a:rPr>
              <a:t>Throughout the test, the test taker observes data, learns its underlying patterns, and applies their learning to solve problems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GB" kern="0">
              <a:solidFill>
                <a:srgbClr val="FF0000"/>
              </a:solidFill>
              <a:latin typeface="Mabry Pro" panose="020D05030400020403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kern="0">
                <a:latin typeface="Mabry Pro" panose="020D0503040002040303" pitchFamily="34" charset="0"/>
              </a:rPr>
              <a:t>Consists of 13 questions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kern="0">
                <a:latin typeface="Mabry Pro" panose="020D0503040002040303" pitchFamily="34" charset="0"/>
              </a:rPr>
              <a:t>Approx. 18 minutes time to complete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GB" kern="0">
              <a:solidFill>
                <a:srgbClr val="FF0000"/>
              </a:solidFill>
              <a:latin typeface="Mabry Pro" panose="020D05030400020403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kern="0">
                <a:latin typeface="Mabry Pro" panose="020D0503040002040303" pitchFamily="34" charset="0"/>
              </a:rPr>
              <a:t>Practitioner and Candidate reports are available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GB" kern="0">
              <a:solidFill>
                <a:srgbClr val="FF0000"/>
              </a:solidFill>
              <a:latin typeface="Mabry Pro" panose="020D05030400020403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A72E4C-751A-2F3F-ED3A-86535E6E47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33" b="4333"/>
          <a:stretch/>
        </p:blipFill>
        <p:spPr>
          <a:xfrm>
            <a:off x="6312026" y="0"/>
            <a:ext cx="4997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39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B644F7-4560-1957-CB2D-EAA0CC2B30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2022 Sova Assessment</a:t>
            </a:r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47E085-49F5-C5B0-3206-DA1499FDAC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CF92B-D8DD-4F4E-A7C7-5BAC28CB6413}" type="slidenum">
              <a:rPr lang="en-US" smtClean="0"/>
              <a:pPr/>
              <a:t>3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6E94A342-F962-998E-22DD-90C2F23C9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/>
          <a:p>
            <a:r>
              <a:rPr lang="en-US" sz="2400" b="1">
                <a:latin typeface="Mabry Pro" panose="020D0503040002040303" charset="0"/>
              </a:rPr>
              <a:t>Constructs &amp; Roles</a:t>
            </a:r>
            <a:endParaRPr lang="en-GB" sz="2400" b="1">
              <a:latin typeface="Mabry Pro" panose="020D0503040002040303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D06B14-30A0-D40B-C60B-320B39AAFA9F}"/>
              </a:ext>
            </a:extLst>
          </p:cNvPr>
          <p:cNvSpPr/>
          <p:nvPr/>
        </p:nvSpPr>
        <p:spPr>
          <a:xfrm>
            <a:off x="551384" y="1078766"/>
            <a:ext cx="6552728" cy="144016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>
                <a:latin typeface="Mabry Pro" panose="020D0503040002040303" charset="0"/>
              </a:rPr>
              <a:t> The test measures the ability to learn through observing data,  </a:t>
            </a:r>
            <a:br>
              <a:rPr lang="en-US" sz="1700">
                <a:latin typeface="Mabry Pro" panose="020D0503040002040303" charset="0"/>
              </a:rPr>
            </a:br>
            <a:r>
              <a:rPr lang="en-US" sz="1700">
                <a:latin typeface="Mabry Pro" panose="020D0503040002040303" charset="0"/>
              </a:rPr>
              <a:t> learning underlying patterns, and applying their learning to </a:t>
            </a:r>
            <a:br>
              <a:rPr lang="en-US" sz="1700">
                <a:latin typeface="Mabry Pro" panose="020D0503040002040303" charset="0"/>
              </a:rPr>
            </a:br>
            <a:r>
              <a:rPr lang="en-US" sz="1700">
                <a:latin typeface="Mabry Pro" panose="020D0503040002040303" charset="0"/>
              </a:rPr>
              <a:t> solve problems.</a:t>
            </a:r>
            <a:endParaRPr lang="en-GB" sz="1700">
              <a:solidFill>
                <a:schemeClr val="bg1"/>
              </a:solidFill>
              <a:latin typeface="Mabry Pro" panose="020D0503040002040303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AB12FF-0D34-9393-CA4A-DFB8FE466C55}"/>
              </a:ext>
            </a:extLst>
          </p:cNvPr>
          <p:cNvSpPr/>
          <p:nvPr/>
        </p:nvSpPr>
        <p:spPr>
          <a:xfrm>
            <a:off x="3229397" y="2043113"/>
            <a:ext cx="8568952" cy="4064734"/>
          </a:xfrm>
          <a:prstGeom prst="roundRec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US" sz="1700" dirty="0">
                <a:solidFill>
                  <a:schemeClr val="bg1"/>
                </a:solidFill>
                <a:latin typeface="Mabry Pro" panose="020D0503040002040303" charset="0"/>
              </a:rPr>
            </a:br>
            <a:endParaRPr lang="en-US" sz="1700" dirty="0">
              <a:solidFill>
                <a:schemeClr val="bg1"/>
              </a:solidFill>
              <a:latin typeface="Mabry Pro" panose="020D0503040002040303" charset="0"/>
            </a:endParaRPr>
          </a:p>
          <a:p>
            <a:r>
              <a:rPr lang="en-US" sz="1700" dirty="0">
                <a:solidFill>
                  <a:schemeClr val="bg1"/>
                </a:solidFill>
                <a:latin typeface="Mabry Pro" panose="020D0503040002040303" charset="0"/>
              </a:rPr>
              <a:t>This type of ability is required in roles that place a strong emphasis on the ability </a:t>
            </a:r>
            <a:br>
              <a:rPr lang="en-US" sz="1700" dirty="0">
                <a:solidFill>
                  <a:schemeClr val="bg1"/>
                </a:solidFill>
                <a:latin typeface="Mabry Pro" panose="020D0503040002040303" charset="0"/>
              </a:rPr>
            </a:br>
            <a:r>
              <a:rPr lang="en-US" sz="1700" dirty="0">
                <a:solidFill>
                  <a:schemeClr val="bg1"/>
                </a:solidFill>
                <a:latin typeface="Mabry Pro" panose="020D0503040002040303" charset="0"/>
              </a:rPr>
              <a:t>to learn. For example, </a:t>
            </a:r>
          </a:p>
          <a:p>
            <a:endParaRPr lang="en-US" sz="1700" dirty="0">
              <a:solidFill>
                <a:schemeClr val="bg1"/>
              </a:solidFill>
              <a:latin typeface="Mabry Pro" panose="020D0503040002040303" charset="0"/>
            </a:endParaRP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en-GB" sz="1700" dirty="0">
                <a:solidFill>
                  <a:schemeClr val="bg1"/>
                </a:solidFill>
                <a:latin typeface="Mabry Pro" panose="020D0503040002040303" charset="0"/>
                <a:ea typeface="Verdan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GB" sz="1700" dirty="0">
                <a:solidFill>
                  <a:schemeClr val="bg1"/>
                </a:solidFill>
                <a:effectLst/>
                <a:latin typeface="Mabry Pro" panose="020D0503040002040303" charset="0"/>
                <a:ea typeface="Verdana" panose="020B0604030504040204" pitchFamily="34" charset="0"/>
                <a:cs typeface="Times New Roman" panose="02020603050405020304" pitchFamily="18" charset="0"/>
              </a:rPr>
              <a:t>oles where candidates may be required to learn and acquire new knowledge and skills</a:t>
            </a:r>
          </a:p>
          <a:p>
            <a:pPr marL="342900" lvl="0" indent="-342900">
              <a:lnSpc>
                <a:spcPct val="12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700" dirty="0">
                <a:solidFill>
                  <a:schemeClr val="bg1"/>
                </a:solidFill>
                <a:latin typeface="Mabry Pro" panose="020D0503040002040303" charset="0"/>
                <a:ea typeface="Verdan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GB" sz="1700" dirty="0">
                <a:solidFill>
                  <a:schemeClr val="bg1"/>
                </a:solidFill>
                <a:effectLst/>
                <a:latin typeface="Mabry Pro" panose="020D0503040002040303" charset="0"/>
                <a:ea typeface="Verdana" panose="020B0604030504040204" pitchFamily="34" charset="0"/>
                <a:cs typeface="Times New Roman" panose="02020603050405020304" pitchFamily="18" charset="0"/>
              </a:rPr>
              <a:t>oles where candidates may need to analyse and interpret data and patterns but do not have experience with specific tools and platforms e.g. analytics roles.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chemeClr val="bg1"/>
                </a:solidFill>
                <a:effectLst/>
                <a:latin typeface="Mabry Pro" panose="020D05030400020403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assessment has been designed to help make decisions about those applying for graduate, professional, and managerial roles (in roles where the specific criteria above is important).</a:t>
            </a:r>
          </a:p>
          <a:p>
            <a:pPr marL="342900" lvl="0" indent="-342900">
              <a:lnSpc>
                <a:spcPct val="12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en-GB" sz="1700" dirty="0">
              <a:solidFill>
                <a:schemeClr val="bg1"/>
              </a:solidFill>
              <a:effectLst/>
              <a:latin typeface="Mabry Pro" panose="020D0503040002040303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US" sz="1700" dirty="0">
              <a:solidFill>
                <a:schemeClr val="bg1"/>
              </a:solidFill>
              <a:latin typeface="Mabry Pro" panose="020D0503040002040303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AF9E3E-AF03-05FF-C29C-037932D74A31}"/>
              </a:ext>
            </a:extLst>
          </p:cNvPr>
          <p:cNvSpPr txBox="1"/>
          <p:nvPr/>
        </p:nvSpPr>
        <p:spPr>
          <a:xfrm>
            <a:off x="6252519" y="-6919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1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0F551F-B07B-2D4F-8142-10F929701E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2022 Sova Assessment</a:t>
            </a:r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179506DD-306A-F344-AFD4-E0C52E3B19E5}"/>
              </a:ext>
            </a:extLst>
          </p:cNvPr>
          <p:cNvSpPr txBox="1">
            <a:spLocks/>
          </p:cNvSpPr>
          <p:nvPr/>
        </p:nvSpPr>
        <p:spPr>
          <a:xfrm>
            <a:off x="0" y="404664"/>
            <a:ext cx="12192000" cy="307777"/>
          </a:xfrm>
          <a:prstGeom prst="rect">
            <a:avLst/>
          </a:prstGeom>
        </p:spPr>
        <p:txBody>
          <a:bodyPr vert="horz" lIns="540000" tIns="0" rIns="1440000" bIns="0" rtlCol="0" anchor="t" anchorCtr="0">
            <a:noAutofit/>
          </a:bodyPr>
          <a:lstStyle>
            <a:lvl1pPr eaLnBrk="1" hangingPunct="1">
              <a:defRPr sz="2400" b="1" i="0" spc="70" baseline="0">
                <a:solidFill>
                  <a:srgbClr val="0E107A"/>
                </a:solidFill>
                <a:latin typeface="Mabry Pro" panose="020D0503040002040303" pitchFamily="34" charset="0"/>
                <a:ea typeface="+mj-ea"/>
                <a:cs typeface="Verdana"/>
              </a:defRPr>
            </a:lvl1pPr>
          </a:lstStyle>
          <a:p>
            <a:r>
              <a:rPr lang="en-GB" kern="0"/>
              <a:t>The assessment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4530A9-3201-1748-B21D-60AB5F7B4B6A}"/>
              </a:ext>
            </a:extLst>
          </p:cNvPr>
          <p:cNvSpPr/>
          <p:nvPr/>
        </p:nvSpPr>
        <p:spPr>
          <a:xfrm>
            <a:off x="9643" y="1340768"/>
            <a:ext cx="522226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800">
                <a:solidFill>
                  <a:srgbClr val="545759"/>
                </a:solidFill>
                <a:effectLst/>
                <a:latin typeface="Mabry Pro" panose="020D0503040002040303" charset="0"/>
                <a:ea typeface="MS Mincho" panose="02020609040205080304" pitchFamily="49" charset="-128"/>
                <a:cs typeface="Times New Roman" panose="02020603050405020304" pitchFamily="18" charset="0"/>
              </a:rPr>
              <a:t>Test takers are presented with a series of question blocks or ‘</a:t>
            </a:r>
            <a:r>
              <a:rPr lang="en-GB" sz="1800" err="1">
                <a:solidFill>
                  <a:srgbClr val="545759"/>
                </a:solidFill>
                <a:effectLst/>
                <a:latin typeface="Mabry Pro" panose="020D0503040002040303" charset="0"/>
                <a:ea typeface="MS Mincho" panose="02020609040205080304" pitchFamily="49" charset="-128"/>
                <a:cs typeface="Times New Roman" panose="02020603050405020304" pitchFamily="18" charset="0"/>
              </a:rPr>
              <a:t>testlets</a:t>
            </a:r>
            <a:r>
              <a:rPr lang="en-GB" sz="1800">
                <a:solidFill>
                  <a:srgbClr val="545759"/>
                </a:solidFill>
                <a:effectLst/>
                <a:latin typeface="Mabry Pro" panose="020D0503040002040303" charset="0"/>
                <a:ea typeface="MS Mincho" panose="02020609040205080304" pitchFamily="49" charset="-128"/>
                <a:cs typeface="Times New Roman" panose="02020603050405020304" pitchFamily="18" charset="0"/>
              </a:rPr>
              <a:t>’</a:t>
            </a:r>
            <a:endParaRPr lang="en-GB">
              <a:solidFill>
                <a:srgbClr val="545759"/>
              </a:solidFill>
              <a:latin typeface="Mabry Pro" panose="020D0503040002040303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GB" sz="1800">
                <a:solidFill>
                  <a:srgbClr val="545759"/>
                </a:solidFill>
                <a:effectLst/>
                <a:latin typeface="Mabry Pro" panose="020D0503040002040303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>
                <a:solidFill>
                  <a:srgbClr val="545759"/>
                </a:solidFill>
                <a:latin typeface="Mabry Pro" panose="020D0503040002040303" charset="0"/>
                <a:ea typeface="MS Mincho" panose="02020609040205080304" pitchFamily="49" charset="-128"/>
                <a:cs typeface="Times New Roman" panose="02020603050405020304" pitchFamily="18" charset="0"/>
              </a:rPr>
              <a:t>Q</a:t>
            </a:r>
            <a:r>
              <a:rPr lang="en-GB" sz="1800">
                <a:solidFill>
                  <a:srgbClr val="545759"/>
                </a:solidFill>
                <a:effectLst/>
                <a:latin typeface="Mabry Pro" panose="020D0503040002040303" charset="0"/>
                <a:ea typeface="MS Mincho" panose="02020609040205080304" pitchFamily="49" charset="-128"/>
                <a:cs typeface="Times New Roman" panose="02020603050405020304" pitchFamily="18" charset="0"/>
              </a:rPr>
              <a:t>uestions contain either numbers, symbols, or words, to present an underlying pattern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GB" kern="0">
              <a:solidFill>
                <a:srgbClr val="545759"/>
              </a:solidFill>
              <a:latin typeface="Mabry Pro" panose="020D0503040002040303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kern="0">
                <a:solidFill>
                  <a:srgbClr val="545759"/>
                </a:solidFill>
                <a:latin typeface="Mabry Pro" panose="020D0503040002040303" charset="0"/>
                <a:ea typeface="MS Mincho" panose="02020609040205080304" pitchFamily="49" charset="-128"/>
                <a:cs typeface="Times New Roman" panose="02020603050405020304" pitchFamily="18" charset="0"/>
              </a:rPr>
              <a:t>Test takers choose the correct response from the presented </a:t>
            </a:r>
            <a:r>
              <a:rPr lang="en-GB" kern="0">
                <a:latin typeface="Mabry Pro" panose="020D0503040002040303" charset="0"/>
                <a:ea typeface="MS Mincho" panose="02020609040205080304" pitchFamily="49" charset="-128"/>
                <a:cs typeface="Times New Roman" panose="02020603050405020304" pitchFamily="18" charset="0"/>
              </a:rPr>
              <a:t>options</a:t>
            </a:r>
            <a:r>
              <a:rPr lang="en-GB" kern="0">
                <a:latin typeface="Mabry Pro" panose="020D05030400020403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As they progress to the next question in the block, the answer to the previous one is shown in order that the candidate can reflect and learn.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GB" kern="0">
              <a:solidFill>
                <a:srgbClr val="FF0000"/>
              </a:solidFill>
              <a:latin typeface="Mabry Pro" panose="020D05030400020403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kern="0">
                <a:latin typeface="Mabry Pro" panose="020D05030400020403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Test takers use this information to solve the next, interconnected question in the </a:t>
            </a:r>
            <a:r>
              <a:rPr lang="en-GB" kern="0" err="1">
                <a:latin typeface="Mabry Pro" panose="020D05030400020403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testlet</a:t>
            </a:r>
            <a:endParaRPr lang="en-GB" kern="0">
              <a:latin typeface="Mabry Pro" panose="020D0503040002040303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EA9F980-ED32-3C4D-AA4B-77D46704A7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850" y="6299175"/>
            <a:ext cx="900000" cy="540000"/>
          </a:xfrm>
        </p:spPr>
        <p:txBody>
          <a:bodyPr/>
          <a:lstStyle/>
          <a:p>
            <a:fld id="{7E9CF92B-D8DD-4F4E-A7C7-5BAC28CB6413}" type="slidenum">
              <a:rPr lang="en-US" smtClean="0"/>
              <a:pPr/>
              <a:t>4</a:t>
            </a:fld>
            <a:endParaRPr lang="en-US">
              <a:latin typeface="Mabry Pro" panose="020D05030400020403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8ECA04-BC91-604F-A33E-EB938A366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379140"/>
            <a:ext cx="8039611" cy="58622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9164FB-4D14-FF90-8CFA-75AE59AFB4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31" t="35122" r="11339" b="12435"/>
          <a:stretch/>
        </p:blipFill>
        <p:spPr>
          <a:xfrm>
            <a:off x="6305796" y="1988840"/>
            <a:ext cx="461473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96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">
            <a:extLst>
              <a:ext uri="{FF2B5EF4-FFF2-40B4-BE49-F238E27FC236}">
                <a16:creationId xmlns:a16="http://schemas.microsoft.com/office/drawing/2014/main" id="{BF37CEA1-E94B-FF47-971D-419D2A05CC03}"/>
              </a:ext>
            </a:extLst>
          </p:cNvPr>
          <p:cNvSpPr/>
          <p:nvPr/>
        </p:nvSpPr>
        <p:spPr>
          <a:xfrm>
            <a:off x="515589" y="1268760"/>
            <a:ext cx="5279440" cy="4752528"/>
          </a:xfrm>
          <a:prstGeom prst="roundRect">
            <a:avLst>
              <a:gd name="adj" fmla="val 4065"/>
            </a:avLst>
          </a:prstGeom>
          <a:solidFill>
            <a:srgbClr val="0E107A"/>
          </a:solidFill>
          <a:ln w="9525" cap="flat" cmpd="sng" algn="ctr">
            <a:noFill/>
            <a:prstDash val="solid"/>
          </a:ln>
          <a:effectLst/>
        </p:spPr>
        <p:txBody>
          <a:bodyPr lIns="72000" tIns="108000" rIns="144000" bIns="10800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E107A"/>
              </a:solidFill>
              <a:effectLst/>
              <a:uLnTx/>
              <a:uFillTx/>
              <a:latin typeface="Mabry Light" panose="020D0303040002040303" pitchFamily="34" charset="0"/>
            </a:endParaRPr>
          </a:p>
        </p:txBody>
      </p:sp>
      <p:sp>
        <p:nvSpPr>
          <p:cNvPr id="45" name="Rounded Rectangle 3">
            <a:extLst>
              <a:ext uri="{FF2B5EF4-FFF2-40B4-BE49-F238E27FC236}">
                <a16:creationId xmlns:a16="http://schemas.microsoft.com/office/drawing/2014/main" id="{E673827F-2B7E-134C-8B63-11823B6CD15E}"/>
              </a:ext>
            </a:extLst>
          </p:cNvPr>
          <p:cNvSpPr/>
          <p:nvPr/>
        </p:nvSpPr>
        <p:spPr>
          <a:xfrm>
            <a:off x="6096000" y="1301790"/>
            <a:ext cx="5040560" cy="2847290"/>
          </a:xfrm>
          <a:prstGeom prst="roundRect">
            <a:avLst>
              <a:gd name="adj" fmla="val 4065"/>
            </a:avLst>
          </a:prstGeom>
          <a:solidFill>
            <a:srgbClr val="D6F4FF"/>
          </a:solidFill>
          <a:ln w="9525" cap="flat" cmpd="sng" algn="ctr">
            <a:noFill/>
            <a:prstDash val="solid"/>
          </a:ln>
          <a:effectLst/>
        </p:spPr>
        <p:txBody>
          <a:bodyPr lIns="72000" tIns="108000" rIns="144000" bIns="108000" rtlCol="0" anchor="t" anchorCtr="0"/>
          <a:lstStyle/>
          <a:p>
            <a:pPr lvl="0"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E107A"/>
              </a:solidFill>
              <a:effectLst/>
              <a:uLnTx/>
              <a:uFillTx/>
              <a:latin typeface="Mabry Light" panose="020D0303040002040303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9B0EE9-D994-4B51-8872-F2629C18DD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2022 Sova Assessment</a:t>
            </a:r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73DABC-4E25-4A3D-AB11-091E162B54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CF92B-D8DD-4F4E-A7C7-5BAC28CB6413}" type="slidenum">
              <a:rPr lang="en-US" smtClean="0"/>
              <a:pPr/>
              <a:t>5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BE22AC-2252-46E4-9BC9-7DBCC5F1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/>
          <a:p>
            <a:r>
              <a:rPr lang="en-US" sz="2400" b="1">
                <a:latin typeface="Mabry Pro" panose="020D0503040002040303" pitchFamily="34" charset="0"/>
              </a:rPr>
              <a:t>Psychometric Properties</a:t>
            </a:r>
            <a:endParaRPr lang="en-GB" b="1">
              <a:latin typeface="Mabry Pro" panose="020D0503040002040303" pitchFamily="34" charset="0"/>
            </a:endParaRPr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721C06E6-9A82-8447-8287-114E3FFE4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018" y="1090070"/>
            <a:ext cx="3081342" cy="450312"/>
          </a:xfrm>
          <a:prstGeom prst="roundRect">
            <a:avLst/>
          </a:prstGeom>
          <a:solidFill>
            <a:srgbClr val="E856F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58BB96E-5E8F-8C42-BFB5-C2AE593DC9E5}"/>
              </a:ext>
            </a:extLst>
          </p:cNvPr>
          <p:cNvSpPr/>
          <p:nvPr/>
        </p:nvSpPr>
        <p:spPr>
          <a:xfrm>
            <a:off x="5852019" y="1705610"/>
            <a:ext cx="542855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GB" sz="1500" kern="0">
                <a:latin typeface="Mabry Pro" panose="020D0503040002040303" pitchFamily="34" charset="0"/>
              </a:rPr>
              <a:t>Reliability concerns the precision of an assessment. Cronbach’s alpha is typically used to measure reliability (or internal consistency of questions) and the typical industry acceptable level is 0.7 </a:t>
            </a:r>
          </a:p>
          <a:p>
            <a:pPr lvl="1">
              <a:defRPr/>
            </a:pPr>
            <a:endParaRPr lang="en-GB" sz="1500" kern="0">
              <a:latin typeface="Mabry Pro" panose="020D0503040002040303" pitchFamily="34" charset="0"/>
            </a:endParaRPr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CD61C13B-4139-4B41-9E2D-E5052FBA2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602" y="1066604"/>
            <a:ext cx="2777118" cy="450313"/>
          </a:xfrm>
          <a:prstGeom prst="roundRect">
            <a:avLst/>
          </a:prstGeom>
          <a:solidFill>
            <a:srgbClr val="447FFB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BCFB89-0E63-E342-B64F-6C36B1CAD4CE}"/>
              </a:ext>
            </a:extLst>
          </p:cNvPr>
          <p:cNvSpPr/>
          <p:nvPr/>
        </p:nvSpPr>
        <p:spPr>
          <a:xfrm>
            <a:off x="6016106" y="1151810"/>
            <a:ext cx="18092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GB" sz="1500" b="1" kern="0">
                <a:solidFill>
                  <a:schemeClr val="bg1"/>
                </a:solidFill>
                <a:latin typeface="Mabry Pro" panose="020D0503040002040303" pitchFamily="34" charset="0"/>
              </a:rPr>
              <a:t>Reliability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0077ED3-00E1-A544-B38B-EEEBA130A433}"/>
              </a:ext>
            </a:extLst>
          </p:cNvPr>
          <p:cNvSpPr/>
          <p:nvPr/>
        </p:nvSpPr>
        <p:spPr>
          <a:xfrm>
            <a:off x="215083" y="1699549"/>
            <a:ext cx="56336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GB" sz="1500">
                <a:solidFill>
                  <a:schemeClr val="bg1"/>
                </a:solidFill>
                <a:effectLst/>
                <a:latin typeface="Mabry Pro" panose="020D0503040002040303" charset="0"/>
                <a:ea typeface="MS Mincho" panose="02020609040205080304" pitchFamily="49" charset="-128"/>
                <a:cs typeface="Times New Roman" panose="02020603050405020304" pitchFamily="18" charset="0"/>
              </a:rPr>
              <a:t>Criterion validity concerns the relationships between scores on an assessment and desired workplace outcomes, for example, job performance.</a:t>
            </a:r>
          </a:p>
          <a:p>
            <a:pPr lvl="1">
              <a:defRPr/>
            </a:pPr>
            <a:r>
              <a:rPr lang="en-GB" sz="1500">
                <a:solidFill>
                  <a:schemeClr val="bg1"/>
                </a:solidFill>
                <a:latin typeface="Mabry Pro" panose="020D0503040002040303" charset="0"/>
                <a:ea typeface="MS Mincho" panose="02020609040205080304" pitchFamily="49" charset="-128"/>
                <a:cs typeface="Times New Roman" panose="02020603050405020304" pitchFamily="18" charset="0"/>
              </a:rPr>
              <a:t>Working with a large banking client, existing employees were asked to take the Learnability assessment and their line managers rated their job performance on Thinking Ability and Ability to Learn.</a:t>
            </a:r>
            <a:endParaRPr lang="en-GB" sz="1500">
              <a:solidFill>
                <a:schemeClr val="bg1"/>
              </a:solidFill>
              <a:effectLst/>
              <a:latin typeface="Mabry Pro" panose="020D0503040002040303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GB" sz="1500" kern="0">
              <a:solidFill>
                <a:schemeClr val="bg1"/>
              </a:solidFill>
              <a:latin typeface="Mabry Pro" panose="020D0503040002040303" pitchFamily="34" charset="0"/>
            </a:endParaRPr>
          </a:p>
          <a:p>
            <a:pPr lvl="1">
              <a:defRPr/>
            </a:pPr>
            <a:endParaRPr lang="en-GB" sz="1500" kern="0">
              <a:solidFill>
                <a:schemeClr val="bg1"/>
              </a:solidFill>
              <a:latin typeface="Mabry Pro" panose="020D0503040002040303" pitchFamily="34" charset="0"/>
            </a:endParaRPr>
          </a:p>
          <a:p>
            <a:pPr lvl="1">
              <a:defRPr/>
            </a:pPr>
            <a:endParaRPr lang="en-GB" sz="1500" kern="0">
              <a:solidFill>
                <a:schemeClr val="bg1"/>
              </a:solidFill>
              <a:latin typeface="Mabry Pro" panose="020D0503040002040303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F2BC947-C562-9D4C-AECC-EFF272AB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02" y="3768844"/>
            <a:ext cx="4599648" cy="1820396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38512C8-27AA-BA4C-A788-0FEC0BC35EED}"/>
              </a:ext>
            </a:extLst>
          </p:cNvPr>
          <p:cNvSpPr/>
          <p:nvPr/>
        </p:nvSpPr>
        <p:spPr>
          <a:xfrm>
            <a:off x="2742888" y="3912120"/>
            <a:ext cx="21417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en-GB" sz="1500" b="1" kern="0">
                <a:solidFill>
                  <a:schemeClr val="bg1"/>
                </a:solidFill>
                <a:latin typeface="Mabry Pro" panose="020D0503040002040303" pitchFamily="34" charset="0"/>
              </a:rPr>
              <a:t>Learnability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2C3B646-2FDB-524C-8510-FA92DB7D777C}"/>
              </a:ext>
            </a:extLst>
          </p:cNvPr>
          <p:cNvSpPr/>
          <p:nvPr/>
        </p:nvSpPr>
        <p:spPr>
          <a:xfrm>
            <a:off x="521604" y="4531997"/>
            <a:ext cx="266694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GB" sz="1500" kern="0">
                <a:solidFill>
                  <a:srgbClr val="0E107A"/>
                </a:solidFill>
                <a:latin typeface="Mabry Pro" panose="020D0503040002040303" pitchFamily="34" charset="0"/>
              </a:rPr>
              <a:t>Thinking Ability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707FA89-B081-7948-8D92-1CCD349A4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926" y="2801204"/>
            <a:ext cx="4614660" cy="1246959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52F29664-067D-7F4C-B0FE-5BB024B2DB70}"/>
              </a:ext>
            </a:extLst>
          </p:cNvPr>
          <p:cNvSpPr/>
          <p:nvPr/>
        </p:nvSpPr>
        <p:spPr>
          <a:xfrm>
            <a:off x="3262424" y="4543651"/>
            <a:ext cx="266694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GB" sz="1500" kern="0">
                <a:solidFill>
                  <a:srgbClr val="0E107A"/>
                </a:solidFill>
                <a:latin typeface="Mabry Pro" panose="020D0503040002040303" pitchFamily="34" charset="0"/>
              </a:rPr>
              <a:t>0.26**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345D32E-AB45-3745-B3BB-0AEE08725303}"/>
              </a:ext>
            </a:extLst>
          </p:cNvPr>
          <p:cNvSpPr/>
          <p:nvPr/>
        </p:nvSpPr>
        <p:spPr>
          <a:xfrm>
            <a:off x="8297362" y="2998192"/>
            <a:ext cx="24369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en-GB" sz="1500" b="1" kern="0">
                <a:solidFill>
                  <a:schemeClr val="bg1"/>
                </a:solidFill>
                <a:latin typeface="Mabry Pro" panose="020D0503040002040303" pitchFamily="34" charset="0"/>
              </a:rPr>
              <a:t>Cronbach’s Alpha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8A9CC81-6897-E34F-B50D-A73BE62837F1}"/>
              </a:ext>
            </a:extLst>
          </p:cNvPr>
          <p:cNvSpPr/>
          <p:nvPr/>
        </p:nvSpPr>
        <p:spPr>
          <a:xfrm>
            <a:off x="6292244" y="3557929"/>
            <a:ext cx="266694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GB" sz="1500" b="1" kern="0">
                <a:solidFill>
                  <a:schemeClr val="bg1"/>
                </a:solidFill>
                <a:latin typeface="Mabry Pro" panose="020D0503040002040303" pitchFamily="34" charset="0"/>
              </a:rPr>
              <a:t>Learnability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71ED95-B1BE-FD43-9851-660BAF5BAD32}"/>
              </a:ext>
            </a:extLst>
          </p:cNvPr>
          <p:cNvSpPr/>
          <p:nvPr/>
        </p:nvSpPr>
        <p:spPr>
          <a:xfrm>
            <a:off x="8634729" y="3535367"/>
            <a:ext cx="26669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GB" sz="1400" kern="0">
                <a:solidFill>
                  <a:srgbClr val="0E107A"/>
                </a:solidFill>
                <a:latin typeface="Mabry Pro" panose="020D0503040002040303" pitchFamily="34" charset="0"/>
              </a:rPr>
              <a:t>0.71 (n = 1444)</a:t>
            </a: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E107A"/>
              </a:solidFill>
              <a:effectLst/>
              <a:uLnTx/>
              <a:uFillTx/>
              <a:latin typeface="Mabry Light" panose="020D0303040002040303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4B3E9DD-AD00-8342-81A6-A56742BB516D}"/>
              </a:ext>
            </a:extLst>
          </p:cNvPr>
          <p:cNvSpPr/>
          <p:nvPr/>
        </p:nvSpPr>
        <p:spPr>
          <a:xfrm>
            <a:off x="390046" y="5694669"/>
            <a:ext cx="56336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GB" sz="1100" kern="0">
                <a:solidFill>
                  <a:schemeClr val="bg1"/>
                </a:solidFill>
                <a:latin typeface="Mabry Pro" panose="020D0503040002040303" pitchFamily="34" charset="0"/>
              </a:rPr>
              <a:t>n = 96, **p&lt;0.01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F32641-2CE8-F843-8B6F-DF35D3AFD64C}"/>
              </a:ext>
            </a:extLst>
          </p:cNvPr>
          <p:cNvSpPr/>
          <p:nvPr/>
        </p:nvSpPr>
        <p:spPr>
          <a:xfrm>
            <a:off x="442295" y="1143230"/>
            <a:ext cx="368781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GB" sz="1500" b="1" kern="0">
                <a:solidFill>
                  <a:schemeClr val="bg1"/>
                </a:solidFill>
                <a:latin typeface="Mabry Pro" panose="020D0503040002040303" pitchFamily="34" charset="0"/>
              </a:rPr>
              <a:t>Criterion Validity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CE53E8-060C-29DE-FD12-85F312DCBAF8}"/>
              </a:ext>
            </a:extLst>
          </p:cNvPr>
          <p:cNvSpPr/>
          <p:nvPr/>
        </p:nvSpPr>
        <p:spPr>
          <a:xfrm>
            <a:off x="515589" y="5096526"/>
            <a:ext cx="266694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GB" sz="1500" kern="0">
                <a:solidFill>
                  <a:srgbClr val="0E107A"/>
                </a:solidFill>
                <a:latin typeface="Mabry Pro" panose="020D0503040002040303" pitchFamily="34" charset="0"/>
              </a:rPr>
              <a:t>Ability to Learn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0E419C-F0F8-E686-09FF-4E4CCA579E4F}"/>
              </a:ext>
            </a:extLst>
          </p:cNvPr>
          <p:cNvSpPr/>
          <p:nvPr/>
        </p:nvSpPr>
        <p:spPr>
          <a:xfrm>
            <a:off x="3273647" y="5086446"/>
            <a:ext cx="266694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GB" sz="1500" kern="0">
                <a:solidFill>
                  <a:srgbClr val="0E107A"/>
                </a:solidFill>
                <a:latin typeface="Mabry Pro" panose="020D0503040002040303" pitchFamily="34" charset="0"/>
              </a:rPr>
              <a:t>0.20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6E3B3855-E9F1-69E6-FB4C-D15C3400C301}"/>
              </a:ext>
            </a:extLst>
          </p:cNvPr>
          <p:cNvSpPr/>
          <p:nvPr/>
        </p:nvSpPr>
        <p:spPr>
          <a:xfrm>
            <a:off x="6103619" y="4697548"/>
            <a:ext cx="5104949" cy="1882565"/>
          </a:xfrm>
          <a:prstGeom prst="roundRect">
            <a:avLst>
              <a:gd name="adj" fmla="val 4065"/>
            </a:avLst>
          </a:prstGeom>
          <a:solidFill>
            <a:srgbClr val="D6F4FF"/>
          </a:solidFill>
          <a:ln w="9525" cap="flat" cmpd="sng" algn="ctr">
            <a:noFill/>
            <a:prstDash val="solid"/>
          </a:ln>
          <a:effectLst/>
        </p:spPr>
        <p:txBody>
          <a:bodyPr lIns="72000" tIns="108000" rIns="144000" bIns="108000" rtlCol="0" anchor="t" anchorCtr="0"/>
          <a:lstStyle/>
          <a:p>
            <a:pPr lvl="0"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E107A"/>
              </a:solidFill>
              <a:effectLst/>
              <a:uLnTx/>
              <a:uFillTx/>
              <a:latin typeface="Mabry Light" panose="020D0303040002040303" pitchFamily="34" charset="0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C5462408-03C2-E78C-5CA5-07E7B82FD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018" y="4409079"/>
            <a:ext cx="3206548" cy="412983"/>
          </a:xfrm>
          <a:prstGeom prst="roundRect">
            <a:avLst/>
          </a:prstGeom>
          <a:solidFill>
            <a:srgbClr val="E856FA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1500" b="1">
                <a:solidFill>
                  <a:schemeClr val="bg2"/>
                </a:solidFill>
                <a:latin typeface="Mabry Pro" panose="020D0503040002040303" charset="0"/>
              </a:rPr>
              <a:t>Construct Validity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966F13-38A6-17DF-9532-E1154C865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815" y="5058464"/>
            <a:ext cx="4614660" cy="12469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17B575-A739-2D70-D79F-B8B586497AF2}"/>
              </a:ext>
            </a:extLst>
          </p:cNvPr>
          <p:cNvSpPr txBox="1"/>
          <p:nvPr/>
        </p:nvSpPr>
        <p:spPr>
          <a:xfrm>
            <a:off x="6299755" y="5826490"/>
            <a:ext cx="232403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GB" sz="1500" b="1" kern="0">
                <a:solidFill>
                  <a:schemeClr val="bg1"/>
                </a:solidFill>
                <a:latin typeface="Mabry Pro" panose="020D0503040002040303" pitchFamily="34" charset="0"/>
              </a:rPr>
              <a:t>Learnability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3B711A-3B98-17B4-5264-5CB955B82EB0}"/>
              </a:ext>
            </a:extLst>
          </p:cNvPr>
          <p:cNvSpPr txBox="1"/>
          <p:nvPr/>
        </p:nvSpPr>
        <p:spPr>
          <a:xfrm>
            <a:off x="8407097" y="5358779"/>
            <a:ext cx="61946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GB" sz="1500" b="1" kern="0">
                <a:solidFill>
                  <a:schemeClr val="bg1"/>
                </a:solidFill>
                <a:latin typeface="Mabry Pro" panose="020D0503040002040303" pitchFamily="34" charset="0"/>
              </a:rPr>
              <a:t>Numerical Reasoning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35118F-DC29-B915-B83F-063359656200}"/>
              </a:ext>
            </a:extLst>
          </p:cNvPr>
          <p:cNvSpPr/>
          <p:nvPr/>
        </p:nvSpPr>
        <p:spPr>
          <a:xfrm>
            <a:off x="8560372" y="5867399"/>
            <a:ext cx="26669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GB" sz="1400" kern="0">
                <a:solidFill>
                  <a:srgbClr val="0E107A"/>
                </a:solidFill>
                <a:latin typeface="Mabry Pro" panose="020D0503040002040303" pitchFamily="34" charset="0"/>
              </a:rPr>
              <a:t>0.47** (n = 1049)</a:t>
            </a: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E107A"/>
              </a:solidFill>
              <a:effectLst/>
              <a:uLnTx/>
              <a:uFillTx/>
              <a:latin typeface="Mabry Light" panose="020D030304000204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20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E81F6C5-4849-2FAF-B0D1-F09D47A40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041" y="3547601"/>
            <a:ext cx="4476719" cy="25670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6BB54B-C228-EC5D-D598-2E11AD78D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041" y="1034358"/>
            <a:ext cx="4476719" cy="242852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9B0EE9-D994-4B51-8872-F2629C18DD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2022 Sova Assessment</a:t>
            </a:r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73DABC-4E25-4A3D-AB11-091E162B54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CF92B-D8DD-4F4E-A7C7-5BAC28CB6413}" type="slidenum">
              <a:rPr lang="en-US" smtClean="0"/>
              <a:pPr/>
              <a:t>6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BE22AC-2252-46E4-9BC9-7DBCC5F1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307777"/>
          </a:xfrm>
        </p:spPr>
        <p:txBody>
          <a:bodyPr/>
          <a:lstStyle/>
          <a:p>
            <a:r>
              <a:rPr lang="en-US" sz="2400" b="1">
                <a:latin typeface="Mabry Pro" panose="020D0503040002040303" pitchFamily="34" charset="0"/>
              </a:rPr>
              <a:t>Beta-Learnability Assessment Fairness</a:t>
            </a:r>
            <a:endParaRPr lang="en-GB" b="1">
              <a:latin typeface="Mabry Pro" panose="020D05030400020403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F32641-2CE8-F843-8B6F-DF35D3AFD64C}"/>
              </a:ext>
            </a:extLst>
          </p:cNvPr>
          <p:cNvSpPr/>
          <p:nvPr/>
        </p:nvSpPr>
        <p:spPr>
          <a:xfrm>
            <a:off x="5938660" y="1138787"/>
            <a:ext cx="368781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GB" sz="1500" b="1" kern="0">
                <a:solidFill>
                  <a:schemeClr val="bg1"/>
                </a:solidFill>
                <a:latin typeface="Mabry Pro" panose="020D0503040002040303" pitchFamily="34" charset="0"/>
              </a:rPr>
              <a:t>Assessment Inter-correlations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2F2B8-7272-C84E-AFA0-B28E4E149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034358"/>
            <a:ext cx="4476719" cy="2428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12917F-E60A-984C-9F8A-6E3898CB2A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203" r="36696" b="27811"/>
          <a:stretch/>
        </p:blipFill>
        <p:spPr>
          <a:xfrm>
            <a:off x="10035842" y="1"/>
            <a:ext cx="2156158" cy="1461952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A031BD4-6B34-B965-2E0D-B225D0F04284}"/>
              </a:ext>
            </a:extLst>
          </p:cNvPr>
          <p:cNvGraphicFramePr>
            <a:graphicFrameLocks/>
          </p:cNvGraphicFramePr>
          <p:nvPr/>
        </p:nvGraphicFramePr>
        <p:xfrm>
          <a:off x="693322" y="1171337"/>
          <a:ext cx="3458462" cy="208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12DE14B-71C8-897E-1351-22FC058E3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3547601"/>
            <a:ext cx="4512382" cy="2567081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3245D63-001F-01F3-2B39-B5C59FBB3F31}"/>
              </a:ext>
            </a:extLst>
          </p:cNvPr>
          <p:cNvGraphicFramePr>
            <a:graphicFrameLocks/>
          </p:cNvGraphicFramePr>
          <p:nvPr/>
        </p:nvGraphicFramePr>
        <p:xfrm>
          <a:off x="623392" y="3717032"/>
          <a:ext cx="3240360" cy="2200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B24D279-61F0-B7CB-35F4-160E05644CA4}"/>
              </a:ext>
            </a:extLst>
          </p:cNvPr>
          <p:cNvGraphicFramePr>
            <a:graphicFrameLocks/>
          </p:cNvGraphicFramePr>
          <p:nvPr/>
        </p:nvGraphicFramePr>
        <p:xfrm>
          <a:off x="5519936" y="1243345"/>
          <a:ext cx="3771785" cy="1969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E5D8BDB-D4AB-0FB6-B06E-D16A442C842F}"/>
              </a:ext>
            </a:extLst>
          </p:cNvPr>
          <p:cNvGraphicFramePr>
            <a:graphicFrameLocks noGrp="1"/>
          </p:cNvGraphicFramePr>
          <p:nvPr/>
        </p:nvGraphicFramePr>
        <p:xfrm>
          <a:off x="5603762" y="3952589"/>
          <a:ext cx="3744416" cy="151282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389337807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775742744"/>
                    </a:ext>
                  </a:extLst>
                </a:gridCol>
              </a:tblGrid>
              <a:tr h="18185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  <a:latin typeface="Mabry Pro" panose="020D0503040002040303" charset="0"/>
                        </a:rPr>
                        <a:t> </a:t>
                      </a:r>
                      <a:endParaRPr lang="en-GB" sz="1100">
                        <a:solidFill>
                          <a:srgbClr val="545759"/>
                        </a:solidFill>
                        <a:effectLst/>
                        <a:latin typeface="Mabry Pro" panose="020D0503040002040303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  <a:latin typeface="Mabry Pro" panose="020D0503040002040303" charset="0"/>
                        </a:rPr>
                        <a:t>Effect size*</a:t>
                      </a:r>
                      <a:endParaRPr lang="en-GB" sz="1100">
                        <a:solidFill>
                          <a:srgbClr val="545759"/>
                        </a:solidFill>
                        <a:effectLst/>
                        <a:latin typeface="Mabry Pro" panose="020D0503040002040303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7486952"/>
                  </a:ext>
                </a:extLst>
              </a:tr>
              <a:tr h="18185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E107A"/>
                          </a:solidFill>
                          <a:effectLst/>
                          <a:latin typeface="Mabry Pro" panose="020D0503040002040303" charset="0"/>
                        </a:rPr>
                        <a:t>Female</a:t>
                      </a:r>
                      <a:endParaRPr lang="en-GB" sz="1100">
                        <a:solidFill>
                          <a:srgbClr val="0E107A"/>
                        </a:solidFill>
                        <a:effectLst/>
                        <a:latin typeface="Mabry Pro" panose="020D0503040002040303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eaLnBrk="1" hangingPunct="1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120781"/>
                          </a:solidFill>
                          <a:effectLst/>
                          <a:latin typeface="Mabry Pro" panose="020D0503040002040303" charset="0"/>
                          <a:ea typeface="+mn-ea"/>
                          <a:cs typeface="+mn-cs"/>
                        </a:rPr>
                        <a:t>-0.21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4013097"/>
                  </a:ext>
                </a:extLst>
              </a:tr>
              <a:tr h="18185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E107A"/>
                          </a:solidFill>
                          <a:effectLst/>
                          <a:latin typeface="Mabry Pro" panose="020D0503040002040303" charset="0"/>
                        </a:rPr>
                        <a:t>Asian</a:t>
                      </a:r>
                      <a:endParaRPr lang="en-GB" sz="1100">
                        <a:solidFill>
                          <a:srgbClr val="0E107A"/>
                        </a:solidFill>
                        <a:effectLst/>
                        <a:latin typeface="Mabry Pro" panose="020D0503040002040303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120781"/>
                          </a:solidFill>
                          <a:effectLst/>
                          <a:latin typeface="Mabry Pro" panose="020D0503040002040303" charset="0"/>
                        </a:rPr>
                        <a:t>-0.02</a:t>
                      </a:r>
                      <a:endParaRPr lang="en-GB" sz="1100">
                        <a:solidFill>
                          <a:srgbClr val="545759"/>
                        </a:solidFill>
                        <a:effectLst/>
                        <a:latin typeface="Mabry Pro" panose="020D0503040002040303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3229094"/>
                  </a:ext>
                </a:extLst>
              </a:tr>
              <a:tr h="18185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E107A"/>
                          </a:solidFill>
                          <a:effectLst/>
                          <a:latin typeface="Mabry Pro" panose="020D0503040002040303" charset="0"/>
                        </a:rPr>
                        <a:t>Black</a:t>
                      </a:r>
                      <a:endParaRPr lang="en-GB" sz="1100">
                        <a:solidFill>
                          <a:srgbClr val="0E107A"/>
                        </a:solidFill>
                        <a:effectLst/>
                        <a:latin typeface="Mabry Pro" panose="020D0503040002040303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120781"/>
                          </a:solidFill>
                          <a:effectLst/>
                          <a:latin typeface="Mabry Pro" panose="020D0503040002040303" charset="0"/>
                        </a:rPr>
                        <a:t>-0.53</a:t>
                      </a:r>
                      <a:endParaRPr lang="en-GB" sz="1100">
                        <a:solidFill>
                          <a:srgbClr val="545759"/>
                        </a:solidFill>
                        <a:effectLst/>
                        <a:latin typeface="Mabry Pro" panose="020D0503040002040303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0476608"/>
                  </a:ext>
                </a:extLst>
              </a:tr>
              <a:tr h="18185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E107A"/>
                          </a:solidFill>
                          <a:effectLst/>
                          <a:latin typeface="Mabry Pro" panose="020D0503040002040303" charset="0"/>
                        </a:rPr>
                        <a:t>Mixed</a:t>
                      </a:r>
                      <a:endParaRPr lang="en-GB" sz="1100">
                        <a:solidFill>
                          <a:srgbClr val="0E107A"/>
                        </a:solidFill>
                        <a:effectLst/>
                        <a:latin typeface="Mabry Pro" panose="020D0503040002040303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120781"/>
                          </a:solidFill>
                          <a:effectLst/>
                          <a:latin typeface="Mabry Pro" panose="020D0503040002040303" charset="0"/>
                        </a:rPr>
                        <a:t>-0.04</a:t>
                      </a:r>
                      <a:endParaRPr lang="en-GB" sz="1100">
                        <a:solidFill>
                          <a:srgbClr val="545759"/>
                        </a:solidFill>
                        <a:effectLst/>
                        <a:latin typeface="Mabry Pro" panose="020D0503040002040303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5525877"/>
                  </a:ext>
                </a:extLst>
              </a:tr>
              <a:tr h="18185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E107A"/>
                          </a:solidFill>
                          <a:effectLst/>
                          <a:latin typeface="Mabry Pro" panose="020D0503040002040303" charset="0"/>
                        </a:rPr>
                        <a:t>20-29</a:t>
                      </a:r>
                      <a:endParaRPr lang="en-GB" sz="1100">
                        <a:solidFill>
                          <a:srgbClr val="0E107A"/>
                        </a:solidFill>
                        <a:effectLst/>
                        <a:latin typeface="Mabry Pro" panose="020D0503040002040303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120781"/>
                          </a:solidFill>
                          <a:effectLst/>
                          <a:latin typeface="Mabry Pro" panose="020D0503040002040303" charset="0"/>
                        </a:rPr>
                        <a:t>0.19</a:t>
                      </a:r>
                      <a:endParaRPr lang="en-GB" sz="1100">
                        <a:solidFill>
                          <a:srgbClr val="545759"/>
                        </a:solidFill>
                        <a:effectLst/>
                        <a:latin typeface="Mabry Pro" panose="020D0503040002040303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7292493"/>
                  </a:ext>
                </a:extLst>
              </a:tr>
              <a:tr h="18185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E107A"/>
                          </a:solidFill>
                          <a:effectLst/>
                          <a:latin typeface="Mabry Pro" panose="020D0503040002040303" charset="0"/>
                        </a:rPr>
                        <a:t>30-39</a:t>
                      </a:r>
                      <a:endParaRPr lang="en-GB" sz="1100">
                        <a:solidFill>
                          <a:srgbClr val="0E107A"/>
                        </a:solidFill>
                        <a:effectLst/>
                        <a:latin typeface="Mabry Pro" panose="020D0503040002040303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120781"/>
                          </a:solidFill>
                          <a:effectLst/>
                          <a:latin typeface="Mabry Pro" panose="020D0503040002040303" charset="0"/>
                        </a:rPr>
                        <a:t>0.01</a:t>
                      </a:r>
                      <a:endParaRPr lang="en-GB" sz="1100">
                        <a:solidFill>
                          <a:srgbClr val="545759"/>
                        </a:solidFill>
                        <a:effectLst/>
                        <a:latin typeface="Mabry Pro" panose="020D0503040002040303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6640106"/>
                  </a:ext>
                </a:extLst>
              </a:tr>
              <a:tr h="18185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E107A"/>
                          </a:solidFill>
                          <a:effectLst/>
                          <a:latin typeface="Mabry Pro" panose="020D0503040002040303" charset="0"/>
                        </a:rPr>
                        <a:t>40+</a:t>
                      </a:r>
                      <a:endParaRPr lang="en-GB" sz="1100">
                        <a:solidFill>
                          <a:srgbClr val="0E107A"/>
                        </a:solidFill>
                        <a:effectLst/>
                        <a:latin typeface="Mabry Pro" panose="020D0503040002040303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120781"/>
                          </a:solidFill>
                          <a:effectLst/>
                          <a:latin typeface="Mabry Pro" panose="020D0503040002040303" charset="0"/>
                        </a:rPr>
                        <a:t>-0.31</a:t>
                      </a:r>
                      <a:endParaRPr lang="en-GB" sz="1100">
                        <a:solidFill>
                          <a:srgbClr val="545759"/>
                        </a:solidFill>
                        <a:effectLst/>
                        <a:latin typeface="Mabry Pro" panose="020D0503040002040303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650746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78A8E4E-085B-B718-FB8E-7C07B576ED85}"/>
              </a:ext>
            </a:extLst>
          </p:cNvPr>
          <p:cNvSpPr txBox="1"/>
          <p:nvPr/>
        </p:nvSpPr>
        <p:spPr>
          <a:xfrm>
            <a:off x="5623264" y="5600837"/>
            <a:ext cx="60952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120781"/>
                </a:solidFill>
                <a:effectLst/>
                <a:latin typeface="Mabry Pro" panose="020D0503040002040303" charset="0"/>
              </a:rPr>
              <a:t>* When compared with males, white, and the ‘under 20’ group.</a:t>
            </a:r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2000954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E257615-449C-1591-2A1C-A3E13D4A80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4332" t="46928" r="12684" b="129"/>
          <a:stretch/>
        </p:blipFill>
        <p:spPr>
          <a:xfrm rot="10800000">
            <a:off x="-11424" y="2016308"/>
            <a:ext cx="4824537" cy="48416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A7D12A-DA92-FDBD-BE4C-0D869D9861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2022 Sova Assessment</a:t>
            </a:r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F9C262-E54A-9D3B-1392-BE6B06C007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9CF92B-D8DD-4F4E-A7C7-5BAC28CB6413}" type="slidenum">
              <a:rPr lang="en-US" smtClean="0"/>
              <a:pPr/>
              <a:t>7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DBA3475-8DDF-F64A-071A-72738A37FBF7}"/>
              </a:ext>
            </a:extLst>
          </p:cNvPr>
          <p:cNvSpPr txBox="1">
            <a:spLocks/>
          </p:cNvSpPr>
          <p:nvPr/>
        </p:nvSpPr>
        <p:spPr>
          <a:xfrm>
            <a:off x="407367" y="1037505"/>
            <a:ext cx="10660359" cy="989767"/>
          </a:xfrm>
          <a:prstGeom prst="rect">
            <a:avLst/>
          </a:prstGeom>
        </p:spPr>
        <p:txBody>
          <a:bodyPr/>
          <a:lstStyle>
            <a:lvl1pPr marL="0" eaLnBrk="1" hangingPunct="1">
              <a:lnSpc>
                <a:spcPct val="130000"/>
              </a:lnSpc>
              <a:buClr>
                <a:srgbClr val="447FFB"/>
              </a:buClr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8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6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eaLnBrk="1" hangingPunct="1">
              <a:lnSpc>
                <a:spcPct val="130000"/>
              </a:lnSpc>
              <a:buClr>
                <a:srgbClr val="447FFB"/>
              </a:buClr>
              <a:buFont typeface="Arial" charset="0"/>
              <a:buChar char="•"/>
              <a:defRPr sz="1400" spc="30" baseline="0">
                <a:solidFill>
                  <a:srgbClr val="0E107A"/>
                </a:solidFill>
                <a:latin typeface="Mabry Pro" panose="020D0503040002040303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>
                <a:latin typeface="Mabry Pro"/>
                <a:cs typeface="Arial"/>
              </a:rPr>
              <a:t>N=7,282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>
                <a:latin typeface="Mabry Pro"/>
                <a:cs typeface="Arial"/>
              </a:rPr>
              <a:t>UK population, mainly grads with some apprentices and career changers</a:t>
            </a:r>
            <a:endParaRPr lang="en-US" kern="0" dirty="0">
              <a:highlight>
                <a:srgbClr val="FFFF00"/>
              </a:highlight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52ED1EC-B43C-7737-6801-9C789E873BF3}"/>
              </a:ext>
            </a:extLst>
          </p:cNvPr>
          <p:cNvSpPr txBox="1">
            <a:spLocks/>
          </p:cNvSpPr>
          <p:nvPr/>
        </p:nvSpPr>
        <p:spPr>
          <a:xfrm>
            <a:off x="407368" y="404664"/>
            <a:ext cx="12192000" cy="307777"/>
          </a:xfrm>
          <a:prstGeom prst="rect">
            <a:avLst/>
          </a:prstGeom>
        </p:spPr>
        <p:txBody>
          <a:bodyPr/>
          <a:lstStyle>
            <a:lvl1pPr eaLnBrk="1" hangingPunct="1">
              <a:defRPr sz="4800" b="0" i="0" spc="70" baseline="0">
                <a:solidFill>
                  <a:srgbClr val="0E107A"/>
                </a:solidFill>
                <a:latin typeface="Burgess" panose="02000503080000020003" pitchFamily="2" charset="77"/>
                <a:ea typeface="+mj-ea"/>
                <a:cs typeface="Verdana"/>
              </a:defRPr>
            </a:lvl1pPr>
          </a:lstStyle>
          <a:p>
            <a:r>
              <a:rPr lang="en-US" sz="2400" b="1" kern="0">
                <a:latin typeface="Mabry Pro" panose="020D0503040002040303" pitchFamily="34" charset="0"/>
              </a:rPr>
              <a:t>Norm Data </a:t>
            </a:r>
            <a:endParaRPr lang="en-GB" b="1" kern="0">
              <a:latin typeface="Mabry Pro" panose="020D0503040002040303" pitchFamily="34" charset="0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EDC80EC5-D546-05D8-4729-21144733BB45}"/>
              </a:ext>
            </a:extLst>
          </p:cNvPr>
          <p:cNvSpPr/>
          <p:nvPr/>
        </p:nvSpPr>
        <p:spPr>
          <a:xfrm>
            <a:off x="4134603" y="2132856"/>
            <a:ext cx="3273400" cy="3888432"/>
          </a:xfrm>
          <a:prstGeom prst="roundRect">
            <a:avLst>
              <a:gd name="adj" fmla="val 4065"/>
            </a:avLst>
          </a:prstGeom>
          <a:solidFill>
            <a:srgbClr val="447FFB"/>
          </a:solidFill>
          <a:ln w="9525" cap="flat" cmpd="sng" algn="ctr">
            <a:noFill/>
            <a:prstDash val="solid"/>
          </a:ln>
          <a:effectLst/>
        </p:spPr>
        <p:txBody>
          <a:bodyPr lIns="72000" tIns="108000" rIns="144000" bIns="10800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E107A"/>
              </a:solidFill>
              <a:effectLst/>
              <a:uLnTx/>
              <a:uFillTx/>
              <a:latin typeface="Mabry Light" panose="020D0303040002040303" pitchFamily="34" charset="0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BCD3FF42-A5E5-66B6-164E-350B789BEF1D}"/>
              </a:ext>
            </a:extLst>
          </p:cNvPr>
          <p:cNvSpPr/>
          <p:nvPr/>
        </p:nvSpPr>
        <p:spPr>
          <a:xfrm>
            <a:off x="479376" y="2132856"/>
            <a:ext cx="3240360" cy="3888432"/>
          </a:xfrm>
          <a:prstGeom prst="roundRect">
            <a:avLst>
              <a:gd name="adj" fmla="val 4065"/>
            </a:avLst>
          </a:prstGeom>
          <a:solidFill>
            <a:srgbClr val="0E107A"/>
          </a:solidFill>
          <a:ln w="9525" cap="flat" cmpd="sng" algn="ctr">
            <a:noFill/>
            <a:prstDash val="solid"/>
          </a:ln>
          <a:effectLst/>
        </p:spPr>
        <p:txBody>
          <a:bodyPr lIns="72000" tIns="108000" rIns="144000" bIns="10800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E107A"/>
              </a:solidFill>
              <a:effectLst/>
              <a:uLnTx/>
              <a:uFillTx/>
              <a:latin typeface="Mabry Light" panose="020D03030400020403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19C798D-C6CB-133E-1D46-CC622B4794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1864" t="17623" r="45758" b="12899"/>
          <a:stretch/>
        </p:blipFill>
        <p:spPr>
          <a:xfrm>
            <a:off x="8918601" y="-675456"/>
            <a:ext cx="3273400" cy="6353860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AA1F50B6-76A7-107E-D44C-80242CF39B72}"/>
              </a:ext>
            </a:extLst>
          </p:cNvPr>
          <p:cNvGraphicFramePr>
            <a:graphicFrameLocks/>
          </p:cNvGraphicFramePr>
          <p:nvPr/>
        </p:nvGraphicFramePr>
        <p:xfrm>
          <a:off x="-652423" y="2433957"/>
          <a:ext cx="547260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Freeform 12">
            <a:extLst>
              <a:ext uri="{FF2B5EF4-FFF2-40B4-BE49-F238E27FC236}">
                <a16:creationId xmlns:a16="http://schemas.microsoft.com/office/drawing/2014/main" id="{A4D3D9F8-B58D-497E-1FCA-9E27C332D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50" y="1992832"/>
            <a:ext cx="1192942" cy="426848"/>
          </a:xfrm>
          <a:prstGeom prst="roundRect">
            <a:avLst/>
          </a:prstGeom>
          <a:solidFill>
            <a:srgbClr val="447FFB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C9AB53-50C4-84FF-05C9-FDF782DB6ED7}"/>
              </a:ext>
            </a:extLst>
          </p:cNvPr>
          <p:cNvSpPr/>
          <p:nvPr/>
        </p:nvSpPr>
        <p:spPr>
          <a:xfrm>
            <a:off x="525016" y="2041549"/>
            <a:ext cx="18092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GB" sz="1500" b="1" kern="0">
                <a:solidFill>
                  <a:schemeClr val="bg1"/>
                </a:solidFill>
                <a:latin typeface="Mabry Pro" panose="020D0503040002040303" pitchFamily="34" charset="0"/>
              </a:rPr>
              <a:t>Gender</a:t>
            </a:r>
          </a:p>
        </p:txBody>
      </p:sp>
      <p:sp>
        <p:nvSpPr>
          <p:cNvPr id="19" name="Freeform 12">
            <a:extLst>
              <a:ext uri="{FF2B5EF4-FFF2-40B4-BE49-F238E27FC236}">
                <a16:creationId xmlns:a16="http://schemas.microsoft.com/office/drawing/2014/main" id="{7937B89C-90F8-0A0B-7E5B-376C7A20A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38" y="2041549"/>
            <a:ext cx="1192942" cy="426848"/>
          </a:xfrm>
          <a:prstGeom prst="roundRect">
            <a:avLst/>
          </a:prstGeom>
          <a:solidFill>
            <a:srgbClr val="0E107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CA17E4-E83A-DFBD-7C8C-0322075694A1}"/>
              </a:ext>
            </a:extLst>
          </p:cNvPr>
          <p:cNvSpPr/>
          <p:nvPr/>
        </p:nvSpPr>
        <p:spPr>
          <a:xfrm>
            <a:off x="4188613" y="2076170"/>
            <a:ext cx="18092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GB" sz="1500" b="1" kern="0">
                <a:solidFill>
                  <a:schemeClr val="bg1"/>
                </a:solidFill>
                <a:latin typeface="Mabry Pro" panose="020D0503040002040303" pitchFamily="34" charset="0"/>
              </a:rPr>
              <a:t>Age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F35103EB-CE62-72C6-B101-53672847E9AB}"/>
              </a:ext>
            </a:extLst>
          </p:cNvPr>
          <p:cNvGraphicFramePr>
            <a:graphicFrameLocks/>
          </p:cNvGraphicFramePr>
          <p:nvPr/>
        </p:nvGraphicFramePr>
        <p:xfrm>
          <a:off x="6039794" y="2468397"/>
          <a:ext cx="547260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E3A1293-EE6C-10B8-5266-D76D84BF5EF2}"/>
              </a:ext>
            </a:extLst>
          </p:cNvPr>
          <p:cNvGraphicFramePr/>
          <p:nvPr/>
        </p:nvGraphicFramePr>
        <p:xfrm>
          <a:off x="3150918" y="2515883"/>
          <a:ext cx="5240769" cy="3313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485A24C-E9D7-93CF-5AAA-7124FAF08749}"/>
              </a:ext>
            </a:extLst>
          </p:cNvPr>
          <p:cNvSpPr/>
          <p:nvPr/>
        </p:nvSpPr>
        <p:spPr>
          <a:xfrm>
            <a:off x="7827367" y="2122334"/>
            <a:ext cx="3240360" cy="3888432"/>
          </a:xfrm>
          <a:prstGeom prst="roundRect">
            <a:avLst>
              <a:gd name="adj" fmla="val 4065"/>
            </a:avLst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lIns="72000" tIns="108000" rIns="144000" bIns="10800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E107A"/>
              </a:solidFill>
              <a:effectLst/>
              <a:uLnTx/>
              <a:uFillTx/>
              <a:latin typeface="Mabry Light" panose="020D0303040002040303" pitchFamily="34" charset="0"/>
            </a:endParaRPr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7992EDF0-1D64-C770-BD32-9D51B387F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9627" y="2016308"/>
            <a:ext cx="1192942" cy="426848"/>
          </a:xfrm>
          <a:prstGeom prst="roundRect">
            <a:avLst/>
          </a:prstGeom>
          <a:solidFill>
            <a:srgbClr val="0E107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222BE2-E88B-29F5-1A74-A2E863DD25FE}"/>
              </a:ext>
            </a:extLst>
          </p:cNvPr>
          <p:cNvSpPr/>
          <p:nvPr/>
        </p:nvSpPr>
        <p:spPr>
          <a:xfrm>
            <a:off x="7815125" y="2073341"/>
            <a:ext cx="18092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1500" b="1" kern="0">
                <a:solidFill>
                  <a:schemeClr val="bg1"/>
                </a:solidFill>
                <a:latin typeface="Mabry Pro" panose="020D0503040002040303" pitchFamily="34" charset="0"/>
              </a:rPr>
              <a:t>Ethnicity</a:t>
            </a:r>
            <a:endParaRPr lang="en-GB" sz="1500" b="1" kern="0">
              <a:solidFill>
                <a:schemeClr val="bg1"/>
              </a:solidFill>
              <a:latin typeface="Mabry Pro" panose="020D0503040002040303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8BA299E-57D5-0F21-439F-504E218D233C}"/>
              </a:ext>
            </a:extLst>
          </p:cNvPr>
          <p:cNvGraphicFramePr/>
          <p:nvPr/>
        </p:nvGraphicFramePr>
        <p:xfrm>
          <a:off x="6630276" y="2396190"/>
          <a:ext cx="5634542" cy="352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851009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6E1960-E92D-4D23-8CB4-C559239D5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Learnability Reports</a:t>
            </a:r>
          </a:p>
        </p:txBody>
      </p:sp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49924B1F-3821-47D9-BD96-9182385C4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1424" y="6318000"/>
            <a:ext cx="1800200" cy="540000"/>
          </a:xfrm>
        </p:spPr>
        <p:txBody>
          <a:bodyPr/>
          <a:lstStyle/>
          <a:p>
            <a:r>
              <a:rPr lang="en-GB"/>
              <a:t>© 2022 Sova Assessment</a:t>
            </a:r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EB46737E-931A-B046-934B-A9C9DE8582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318000"/>
            <a:ext cx="900000" cy="540000"/>
          </a:xfrm>
        </p:spPr>
        <p:txBody>
          <a:bodyPr/>
          <a:lstStyle/>
          <a:p>
            <a:fld id="{7E9CF92B-D8DD-4F4E-A7C7-5BAC28CB6413}" type="slidenum">
              <a:rPr lang="en-US" smtClean="0"/>
              <a:pPr/>
              <a:t>8</a:t>
            </a:fld>
            <a:endParaRPr lang="en-US">
              <a:latin typeface="Mabry Pro" panose="020D05030400020403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3777BA-7F21-5145-8DC3-B02361099AF4}"/>
              </a:ext>
            </a:extLst>
          </p:cNvPr>
          <p:cNvSpPr/>
          <p:nvPr/>
        </p:nvSpPr>
        <p:spPr>
          <a:xfrm>
            <a:off x="9643" y="1081923"/>
            <a:ext cx="77425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GB" kern="0">
                <a:solidFill>
                  <a:srgbClr val="0E107A"/>
                </a:solidFill>
                <a:latin typeface="Mabry Pro" panose="020D0503040002040303" pitchFamily="34" charset="0"/>
              </a:rPr>
              <a:t>Practitioner and Candidate reports are available</a:t>
            </a:r>
          </a:p>
          <a:p>
            <a:pPr lvl="1">
              <a:defRPr/>
            </a:pPr>
            <a:endParaRPr lang="en-GB" kern="0">
              <a:solidFill>
                <a:srgbClr val="0E107A"/>
              </a:solidFill>
              <a:latin typeface="Mabry Pro" panose="020D0503040002040303" pitchFamily="34" charset="0"/>
            </a:endParaRPr>
          </a:p>
          <a:p>
            <a:pPr lvl="1">
              <a:defRPr/>
            </a:pPr>
            <a:endParaRPr lang="en-GB" kern="0">
              <a:solidFill>
                <a:srgbClr val="0E107A"/>
              </a:solidFill>
              <a:latin typeface="Mabry Pro" panose="020D05030400020403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266BB0-C097-A758-944E-72D42FECD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33" y="1543588"/>
            <a:ext cx="3010686" cy="4232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F2B03B-B23A-75B1-EB2D-5E10CB129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624" y="2053719"/>
            <a:ext cx="3010685" cy="4264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727CF7-C70D-4C92-8637-61B64A75B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9598" y="1543588"/>
            <a:ext cx="3054077" cy="4264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FB900F-DCE2-A19E-9940-18658ED9BD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6636" y="2057333"/>
            <a:ext cx="3018823" cy="4264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2300174"/>
      </p:ext>
    </p:extLst>
  </p:cSld>
  <p:clrMapOvr>
    <a:masterClrMapping/>
  </p:clrMapOvr>
</p:sld>
</file>

<file path=ppt/theme/theme1.xml><?xml version="1.0" encoding="utf-8"?>
<a:theme xmlns:a="http://schemas.openxmlformats.org/drawingml/2006/main" name="SOVA PPT template 01022019">
  <a:themeElements>
    <a:clrScheme name="Custom 2">
      <a:dk1>
        <a:srgbClr val="545759"/>
      </a:dk1>
      <a:lt1>
        <a:srgbClr val="FFFFFF"/>
      </a:lt1>
      <a:dk2>
        <a:srgbClr val="8A8B8C"/>
      </a:dk2>
      <a:lt2>
        <a:srgbClr val="FFFFFF"/>
      </a:lt2>
      <a:accent1>
        <a:srgbClr val="0E107A"/>
      </a:accent1>
      <a:accent2>
        <a:srgbClr val="447EFA"/>
      </a:accent2>
      <a:accent3>
        <a:srgbClr val="E756F9"/>
      </a:accent3>
      <a:accent4>
        <a:srgbClr val="D0F4FE"/>
      </a:accent4>
      <a:accent5>
        <a:srgbClr val="FEFFFE"/>
      </a:accent5>
      <a:accent6>
        <a:srgbClr val="030403"/>
      </a:accent6>
      <a:hlink>
        <a:srgbClr val="0E107A"/>
      </a:hlink>
      <a:folHlink>
        <a:srgbClr val="E756F9"/>
      </a:folHlink>
    </a:clrScheme>
    <a:fontScheme name="Tes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D44387-06A5-3D49-9F28-21A1E43E5F4E}" vid="{FB9E65D8-8DE8-BE48-8AD3-43EB056B613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5591DFF776B3449438436FCAB89A8F" ma:contentTypeVersion="35" ma:contentTypeDescription="Create a new document." ma:contentTypeScope="" ma:versionID="c92091fdcb0321759eb584181baa8b64">
  <xsd:schema xmlns:xsd="http://www.w3.org/2001/XMLSchema" xmlns:xs="http://www.w3.org/2001/XMLSchema" xmlns:p="http://schemas.microsoft.com/office/2006/metadata/properties" xmlns:ns2="3b0c18f7-84cf-4d1f-82e1-dcefff1c87bf" xmlns:ns3="ea95a2d0-fc30-4796-88cb-dfc6e4344ded" targetNamespace="http://schemas.microsoft.com/office/2006/metadata/properties" ma:root="true" ma:fieldsID="6ac9f7fedf5f2b8a07a77e865e94e4e2" ns2:_="" ns3:_="">
    <xsd:import namespace="3b0c18f7-84cf-4d1f-82e1-dcefff1c87bf"/>
    <xsd:import namespace="ea95a2d0-fc30-4796-88cb-dfc6e4344de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c18f7-84cf-4d1f-82e1-dcefff1c87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a1223e26-2791-442f-af7e-ed8ed23ef947}" ma:internalName="TaxCatchAll" ma:showField="CatchAllData" ma:web="3b0c18f7-84cf-4d1f-82e1-dcefff1c87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95a2d0-fc30-4796-88cb-dfc6e4344d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0ec66b4-7f7c-4cae-a84d-ae92b6f3bd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Comments" ma:index="16" nillable="true" ma:displayName="Comments" ma:description="Comments" ma:format="Dropdown" ma:internalName="Comment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b0c18f7-84cf-4d1f-82e1-dcefff1c87bf">
      <UserInfo>
        <DisplayName/>
        <AccountId xsi:nil="true"/>
        <AccountType/>
      </UserInfo>
    </SharedWithUsers>
    <lcf76f155ced4ddcb4097134ff3c332f xmlns="ea95a2d0-fc30-4796-88cb-dfc6e4344ded">
      <Terms xmlns="http://schemas.microsoft.com/office/infopath/2007/PartnerControls"/>
    </lcf76f155ced4ddcb4097134ff3c332f>
    <TaxCatchAll xmlns="3b0c18f7-84cf-4d1f-82e1-dcefff1c87bf" xsi:nil="true"/>
    <Comments xmlns="ea95a2d0-fc30-4796-88cb-dfc6e4344ded" xsi:nil="true"/>
  </documentManagement>
</p:properties>
</file>

<file path=customXml/itemProps1.xml><?xml version="1.0" encoding="utf-8"?>
<ds:datastoreItem xmlns:ds="http://schemas.openxmlformats.org/officeDocument/2006/customXml" ds:itemID="{197F46CA-E5EC-4016-87AD-AAC0E4FE5E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0c18f7-84cf-4d1f-82e1-dcefff1c87bf"/>
    <ds:schemaRef ds:uri="ea95a2d0-fc30-4796-88cb-dfc6e4344d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758474-957B-4A3E-B244-CAC4499E5E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4D93C4-8235-4E53-8DFA-C3F9B3E95861}">
  <ds:schemaRefs>
    <ds:schemaRef ds:uri="http://schemas.microsoft.com/office/2006/metadata/properties"/>
    <ds:schemaRef ds:uri="http://schemas.microsoft.com/office/infopath/2007/PartnerControls"/>
    <ds:schemaRef ds:uri="3b0c18f7-84cf-4d1f-82e1-dcefff1c87bf"/>
    <ds:schemaRef ds:uri="ea95a2d0-fc30-4796-88cb-dfc6e4344de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543</Words>
  <Application>Microsoft Macintosh PowerPoint</Application>
  <PresentationFormat>Widescreen</PresentationFormat>
  <Paragraphs>99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Burgess</vt:lpstr>
      <vt:lpstr>Calibri</vt:lpstr>
      <vt:lpstr>Calibri Light</vt:lpstr>
      <vt:lpstr>Mabry Light</vt:lpstr>
      <vt:lpstr>Mabry Pro</vt:lpstr>
      <vt:lpstr>Symbol</vt:lpstr>
      <vt:lpstr>Verdana</vt:lpstr>
      <vt:lpstr>SOVA PPT template 01022019</vt:lpstr>
      <vt:lpstr>Custom Design</vt:lpstr>
      <vt:lpstr>PowerPoint Presentation</vt:lpstr>
      <vt:lpstr>Overview of Beta-Learnability</vt:lpstr>
      <vt:lpstr>Constructs &amp; Roles</vt:lpstr>
      <vt:lpstr>PowerPoint Presentation</vt:lpstr>
      <vt:lpstr>Psychometric Properties</vt:lpstr>
      <vt:lpstr>Beta-Learnability Assessment Fairness</vt:lpstr>
      <vt:lpstr>PowerPoint Presentation</vt:lpstr>
      <vt:lpstr>Learnability Reports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Lane</dc:creator>
  <cp:lastModifiedBy>Katie Orton</cp:lastModifiedBy>
  <cp:revision>121</cp:revision>
  <cp:lastPrinted>2017-08-17T13:10:59Z</cp:lastPrinted>
  <dcterms:created xsi:type="dcterms:W3CDTF">2021-03-08T16:36:22Z</dcterms:created>
  <dcterms:modified xsi:type="dcterms:W3CDTF">2023-10-19T10:51:00Z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2016-06-26T00:00:00Z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2016-06-26T00:00:00Z</vt:filetime>
  </property>
  <property fmtid="{D5CDD505-2E9C-101B-9397-08002B2CF9AE}" pid="5" name="xd_ProgID">
    <vt:lpwstr/>
  </property>
  <property fmtid="{D5CDD505-2E9C-101B-9397-08002B2CF9AE}" pid="6" name="ContentTypeId">
    <vt:lpwstr>0x010100985591DFF776B3449438436FCAB89A8F</vt:lpwstr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_activity">
    <vt:lpwstr/>
  </property>
  <property fmtid="{D5CDD505-2E9C-101B-9397-08002B2CF9AE}" pid="13" name="TriggerFlowInfo">
    <vt:lpwstr/>
  </property>
  <property fmtid="{D5CDD505-2E9C-101B-9397-08002B2CF9AE}" pid="14" name="GUID">
    <vt:lpwstr>83fa3274-6959-473a-9821-3001c13dbf8e</vt:lpwstr>
  </property>
  <property fmtid="{D5CDD505-2E9C-101B-9397-08002B2CF9AE}" pid="15" name="xd_Signature">
    <vt:bool>false</vt:bool>
  </property>
</Properties>
</file>