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4"/>
  </p:notesMasterIdLst>
  <p:handoutMasterIdLst>
    <p:handoutMasterId r:id="rId25"/>
  </p:handoutMasterIdLst>
  <p:sldIdLst>
    <p:sldId id="444" r:id="rId2"/>
    <p:sldId id="4162" r:id="rId3"/>
    <p:sldId id="4163" r:id="rId4"/>
    <p:sldId id="4164" r:id="rId5"/>
    <p:sldId id="297" r:id="rId6"/>
    <p:sldId id="4156" r:id="rId7"/>
    <p:sldId id="305" r:id="rId8"/>
    <p:sldId id="302" r:id="rId9"/>
    <p:sldId id="304" r:id="rId10"/>
    <p:sldId id="4157" r:id="rId11"/>
    <p:sldId id="479" r:id="rId12"/>
    <p:sldId id="446" r:id="rId13"/>
    <p:sldId id="447" r:id="rId14"/>
    <p:sldId id="4158" r:id="rId15"/>
    <p:sldId id="448" r:id="rId16"/>
    <p:sldId id="4159" r:id="rId17"/>
    <p:sldId id="449" r:id="rId18"/>
    <p:sldId id="4160" r:id="rId19"/>
    <p:sldId id="450" r:id="rId20"/>
    <p:sldId id="4161" r:id="rId21"/>
    <p:sldId id="480" r:id="rId22"/>
    <p:sldId id="325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vin Mulcahy" initials="G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BD"/>
    <a:srgbClr val="006583"/>
    <a:srgbClr val="00B2D7"/>
    <a:srgbClr val="D1F5FF"/>
    <a:srgbClr val="0E107A"/>
    <a:srgbClr val="447FFB"/>
    <a:srgbClr val="E856FA"/>
    <a:srgbClr val="FFFFFF"/>
    <a:srgbClr val="000000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6" autoAdjust="0"/>
    <p:restoredTop sz="92308" autoAdjust="0"/>
  </p:normalViewPr>
  <p:slideViewPr>
    <p:cSldViewPr>
      <p:cViewPr varScale="1">
        <p:scale>
          <a:sx n="58" d="100"/>
          <a:sy n="58" d="100"/>
        </p:scale>
        <p:origin x="1292" y="5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340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1496" y="200"/>
      </p:cViewPr>
      <p:guideLst>
        <p:guide orient="horz" pos="2160"/>
        <p:guide pos="38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C1987-43E0-0B46-9248-AD76235B20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09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A2F9-7649-9A44-BA44-D9DC13069505}" type="datetimeFigureOut">
              <a:rPr lang="en-US" smtClean="0"/>
              <a:pPr/>
              <a:t>9/6/2022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C6D1-B3A4-9745-B15B-32EA124A17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C6D1-B3A4-9745-B15B-32EA124A17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8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C6D1-B3A4-9745-B15B-32EA124A170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tif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5DCF-BF92-8042-90C3-09C2D9A72A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-23325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98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4833A-1AFC-B049-8BA7-CE18CF41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5"/>
          <a:stretch/>
        </p:blipFill>
        <p:spPr>
          <a:xfrm>
            <a:off x="3143673" y="692871"/>
            <a:ext cx="9599711" cy="6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5" name="Picture 4" descr="A picture containing text, indoor, screen, electronics&#10;&#10;Description automatically generated">
            <a:extLst>
              <a:ext uri="{FF2B5EF4-FFF2-40B4-BE49-F238E27FC236}">
                <a16:creationId xmlns:a16="http://schemas.microsoft.com/office/drawing/2014/main" id="{021A1161-BAA4-E940-93AF-EA841426C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1" y="1700808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2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94323-61DC-F04C-AA1D-1AC4B0717E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22453" y="836876"/>
            <a:ext cx="6406561" cy="6480556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62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5E6B8B3-7A8A-5647-84CC-5E3E2ED5B9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22453" y="836876"/>
            <a:ext cx="6406561" cy="622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21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B4817-87D9-D045-8B61-6B4632B1C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5"/>
          <a:stretch/>
        </p:blipFill>
        <p:spPr>
          <a:xfrm>
            <a:off x="3143673" y="692871"/>
            <a:ext cx="9599711" cy="6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3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7" name="Picture 6" descr="A picture containing text, indoor, screen, electronics&#10;&#10;Description automatically generated">
            <a:extLst>
              <a:ext uri="{FF2B5EF4-FFF2-40B4-BE49-F238E27FC236}">
                <a16:creationId xmlns:a16="http://schemas.microsoft.com/office/drawing/2014/main" id="{36A21C42-88BD-0D43-A05B-9FAD74547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1" y="1700808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5C7369-C6CD-1B4C-A109-9EC1C89878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31705" y="711553"/>
            <a:ext cx="5605696" cy="718194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28"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2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52F44F-302D-C641-B7AD-49C916B323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47928" y="681738"/>
            <a:ext cx="7414382" cy="7207731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212C0-A1DA-3043-913C-0C2C0BEED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5"/>
          <a:stretch/>
        </p:blipFill>
        <p:spPr>
          <a:xfrm>
            <a:off x="3143673" y="692871"/>
            <a:ext cx="9599711" cy="6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3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pic>
        <p:nvPicPr>
          <p:cNvPr id="9" name="Picture 8" descr="A picture containing text, indoor, screen, electronics&#10;&#10;Description automatically generated">
            <a:extLst>
              <a:ext uri="{FF2B5EF4-FFF2-40B4-BE49-F238E27FC236}">
                <a16:creationId xmlns:a16="http://schemas.microsoft.com/office/drawing/2014/main" id="{A4DC707C-B6BB-764D-8F45-2A5ADDD3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1" y="1700808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EF462A2-A790-6B41-973A-EE7CB5779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567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verlay -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04DD0E-E964-A940-8107-B07F6F7AD3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79AD-46F0-DA4F-B275-8DB227502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4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overlay -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04DD0E-E964-A940-8107-B07F6F7AD3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79AD-46F0-DA4F-B275-8DB227502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73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verlay -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04DD0E-E964-A940-8107-B07F6F7AD3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79AD-46F0-DA4F-B275-8DB227502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4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2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0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67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320FF-11DE-1C42-B72F-8813FD4C5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6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4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320FF-11DE-1C42-B72F-8813FD4C5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6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84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320FF-11DE-1C42-B72F-8813FD4C5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6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5ECC68DC-F6AE-7849-8345-26821DFD2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58"/>
            <a:ext cx="121813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560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F0685BF-FFED-B244-AA5A-11556A4301B4}"/>
              </a:ext>
            </a:extLst>
          </p:cNvPr>
          <p:cNvSpPr/>
          <p:nvPr userDrawn="1"/>
        </p:nvSpPr>
        <p:spPr>
          <a:xfrm>
            <a:off x="8225397" y="1736812"/>
            <a:ext cx="3445803" cy="3780420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7AC374B-7053-8B4C-91D3-7B58007970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1614" y="2126330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9DF3FD-64C3-2740-9DAE-1B44FBB0BB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21614" y="2670340"/>
            <a:ext cx="2811670" cy="2414844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4E3A0AF-6390-D34C-AECB-DB2C985F03DE}"/>
              </a:ext>
            </a:extLst>
          </p:cNvPr>
          <p:cNvSpPr/>
          <p:nvPr userDrawn="1"/>
        </p:nvSpPr>
        <p:spPr>
          <a:xfrm>
            <a:off x="4371028" y="1736812"/>
            <a:ext cx="3445803" cy="3780420"/>
          </a:xfrm>
          <a:prstGeom prst="round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CA4559C-E17B-1A46-9124-007AAB213A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45" y="2126330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3C56B30-2B56-774C-896C-6BFCFEDA2F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45" y="2670340"/>
            <a:ext cx="2811670" cy="2414844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3FA48C6-0438-7548-829B-E368AFB24483}"/>
              </a:ext>
            </a:extLst>
          </p:cNvPr>
          <p:cNvSpPr/>
          <p:nvPr userDrawn="1"/>
        </p:nvSpPr>
        <p:spPr>
          <a:xfrm>
            <a:off x="551383" y="1736812"/>
            <a:ext cx="3445803" cy="3780420"/>
          </a:xfrm>
          <a:prstGeom prst="round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D33F35C-6ADD-3249-A25B-D7AD4A994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7600" y="2126330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ADD44AE-D7A8-FF4D-9611-232CD731DA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600" y="2670340"/>
            <a:ext cx="2811670" cy="2414844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F865D8-87A6-2E4A-867E-6718C0A2E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4837D11-A794-6E46-B707-C53786947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81568A-0C83-BA49-8978-D56B67082B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92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2007072-EA1B-8F44-A172-2D32BF1348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772816"/>
            <a:ext cx="3771999" cy="3672408"/>
          </a:xfrm>
          <a:prstGeom prst="rect">
            <a:avLst/>
          </a:prstGeom>
        </p:spPr>
      </p:pic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BEB3F2C0-BE48-2147-804D-DBD854D43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868" y="1772816"/>
            <a:ext cx="3771999" cy="3672408"/>
          </a:xfrm>
          <a:prstGeom prst="rect">
            <a:avLst/>
          </a:prstGeom>
        </p:spPr>
      </p:pic>
      <p:pic>
        <p:nvPicPr>
          <p:cNvPr id="40" name="Picture 39" descr="Shape, rectangle&#10;&#10;Description automatically generated">
            <a:extLst>
              <a:ext uri="{FF2B5EF4-FFF2-40B4-BE49-F238E27FC236}">
                <a16:creationId xmlns:a16="http://schemas.microsoft.com/office/drawing/2014/main" id="{12969B46-D9F2-914C-AAC0-E1FABC280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633" y="1772816"/>
            <a:ext cx="3771999" cy="3672408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91404D9-7A82-F24C-8551-15656B2306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424" y="2564904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9D46B15-2D3B-B146-B1A5-9B8FDB9CD9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24" y="3108914"/>
            <a:ext cx="2811670" cy="1328198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0E86676-1D5B-1D4D-B366-55A41707EF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4771" y="2564904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17CF7EE-2178-FA4A-85EC-EA95721B46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4771" y="3108914"/>
            <a:ext cx="2811670" cy="1328198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E610FB0-731B-304E-BD61-58F9B9ACCA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1267" y="2564904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0610A5C-41DD-A840-B780-51043FCAC0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1267" y="3108914"/>
            <a:ext cx="2811670" cy="1328198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8FD94B6B-4F61-7F49-AA57-0F2F22344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A3A2EC1B-6154-0D46-A09D-26AA2792A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EA51437-C384-1747-830B-51C60FEDF9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5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E32F8DA-1C0A-9249-94F9-A34FBC499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54" y="835744"/>
            <a:ext cx="9105900" cy="525755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793E70-96C2-624E-BD1E-5820D285AC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424" y="3068960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0C4845-DE30-764F-B113-9319006C48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47443" y="2196304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024598-23F3-0149-858B-1743716F41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5800" y="3245220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7CF347-30D6-7E4E-8F27-78863E622B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1779" y="4511735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78B3CAD-962B-EA41-9268-449E2EE41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76120" y="3356992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09858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5F765A61-7ED0-6D47-8317-E39B0E49B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2361"/>
            <a:ext cx="4789116" cy="475319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793E70-96C2-624E-BD1E-5820D285AC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000" y="3201958"/>
            <a:ext cx="2768395" cy="814004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</a:p>
          <a:p>
            <a:pPr lvl="0"/>
            <a:r>
              <a:rPr lang="en-GB" dirty="0"/>
              <a:t>Master text</a:t>
            </a:r>
          </a:p>
        </p:txBody>
      </p:sp>
      <p:pic>
        <p:nvPicPr>
          <p:cNvPr id="21" name="Picture 20" descr="Shape, icon, circle&#10;&#10;Description automatically generated">
            <a:extLst>
              <a:ext uri="{FF2B5EF4-FFF2-40B4-BE49-F238E27FC236}">
                <a16:creationId xmlns:a16="http://schemas.microsoft.com/office/drawing/2014/main" id="{7F72FF73-5412-B84B-81B6-2E4827F3F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63068" y="1232361"/>
            <a:ext cx="4789116" cy="475319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D21EC1C-D0F7-C443-A96F-2AC4D58F3B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9889" y="3201958"/>
            <a:ext cx="2768395" cy="814004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</a:p>
          <a:p>
            <a:pPr lvl="0"/>
            <a:r>
              <a:rPr lang="en-GB" dirty="0"/>
              <a:t>Master text</a:t>
            </a:r>
          </a:p>
        </p:txBody>
      </p:sp>
      <p:pic>
        <p:nvPicPr>
          <p:cNvPr id="23" name="Picture 22" descr="Shape, icon, circle&#10;&#10;Description automatically generated">
            <a:extLst>
              <a:ext uri="{FF2B5EF4-FFF2-40B4-BE49-F238E27FC236}">
                <a16:creationId xmlns:a16="http://schemas.microsoft.com/office/drawing/2014/main" id="{3ACA8EE4-867C-7845-A134-ACF7A0AF89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1232361"/>
            <a:ext cx="4789116" cy="4753198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952314-6878-4C46-963D-D78CB4FDD0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2024" y="3201958"/>
            <a:ext cx="2768395" cy="814004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</a:p>
          <a:p>
            <a:pPr lvl="0"/>
            <a:r>
              <a:rPr lang="en-GB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157079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09"/>
          <a:stretch/>
        </p:blipFill>
        <p:spPr>
          <a:xfrm>
            <a:off x="1394682" y="712440"/>
            <a:ext cx="10208103" cy="91972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27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248563-2205-054A-ADE6-719364393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0"/>
          <a:stretch/>
        </p:blipFill>
        <p:spPr>
          <a:xfrm>
            <a:off x="1667691" y="576081"/>
            <a:ext cx="11023143" cy="62819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74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4A70AB-9E59-6C4E-A3B6-37665865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rot="21433083">
            <a:off x="1785445" y="574237"/>
            <a:ext cx="10990988" cy="66104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62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4708" r="34279" b="-11273"/>
          <a:stretch/>
        </p:blipFill>
        <p:spPr>
          <a:xfrm rot="5400000">
            <a:off x="4670881" y="-663115"/>
            <a:ext cx="6858003" cy="81842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5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4" r="13886" b="46440"/>
          <a:stretch/>
        </p:blipFill>
        <p:spPr>
          <a:xfrm rot="16970034">
            <a:off x="6625719" y="-335819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96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4" r="13886" b="46440"/>
          <a:stretch/>
        </p:blipFill>
        <p:spPr>
          <a:xfrm rot="16970034">
            <a:off x="3811306" y="-931195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2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5DCF-BF92-8042-90C3-09C2D9A72A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774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" t="34073" r="34279" b="-11272"/>
          <a:stretch/>
        </p:blipFill>
        <p:spPr>
          <a:xfrm rot="5400000">
            <a:off x="5767881" y="422459"/>
            <a:ext cx="5719662" cy="71514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26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4FB83-699F-8243-8DA0-6178F1D15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66" t="-19037"/>
          <a:stretch/>
        </p:blipFill>
        <p:spPr>
          <a:xfrm>
            <a:off x="4728710" y="1484784"/>
            <a:ext cx="7463290" cy="537321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4A0A47D-F447-4E49-BFF0-D4C4C3B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7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877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287DB5D9-05DA-134B-835D-589699E1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61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8760296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682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395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53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20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73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CC1DD6C-26DF-664F-ABAE-3C836D6EF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30CC642-8E8C-CA4C-8294-A2AC86E27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0F9CD8-B529-6547-98E7-D94D36405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1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56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41DA54-8604-AA4D-81BE-9A60D943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E66FE7A-4B4E-0F45-94C3-882FC528A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52975E5-AF9E-A649-BE92-D77AE5B7A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47358-367C-B24C-A1E5-20E12CC38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92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08000"/>
            <a:ext cx="12192000" cy="3780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41DA54-8604-AA4D-81BE-9A60D943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4F48836-4A10-0443-A182-20AB3725B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33AD1CB-50C4-B04F-B107-9AF70ED297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FF59BA-FB4F-2D43-B763-B39EA3309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2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613"/>
          </a:xfrm>
        </p:spPr>
        <p:txBody>
          <a:bodyPr tIns="0" rIns="1440000" bIns="0" numCol="2" spcCol="54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BDB4829-B0F0-E14D-9C86-D1510DBD4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33F9EE1-802A-7B48-ABD5-2DB69576B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0D9456-86A1-2B48-8B8B-A99D34F5F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21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48608-8258-904E-B477-B9954835A1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07041CC-3A42-7349-8A14-7AFBA1240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48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44DDE6A-887A-B043-A683-F76FB7687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52193DB-D71D-AE4D-AFAC-A5EE2517D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CE27A-6B5B-4E4E-9699-8323FE701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91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and two bulle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41DA54-8604-AA4D-81BE-9A60D943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47DA38C-71F9-6B49-A0FE-6A48E1877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FF3049E-8A2C-784C-8F5F-5AA901DF4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C33785-4698-524C-909D-0CC50AF39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1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41DA54-8604-AA4D-81BE-9A60D943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8"/>
            <a:ext cx="12192000" cy="864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60EB17B-FE95-BA45-8408-92E90C4B2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7CD1EB0-F0A9-D64F-AB3B-495237D3D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FA21C8-3CCF-A841-892E-0D0CCCAA1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59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21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29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8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4DB9D0-1A41-6F46-AA49-671F06A483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28012" y="667837"/>
            <a:ext cx="7026974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4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DE6CBD-F953-5147-87B2-500CE27EE4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09015" y="836876"/>
            <a:ext cx="7020000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8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9999"/>
            <a:ext cx="1219320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0" rIns="144000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  <a:prstGeom prst="rect">
            <a:avLst/>
          </a:prstGeom>
        </p:spPr>
        <p:txBody>
          <a:bodyPr vert="horz" lIns="540000" tIns="0" rIns="144000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8ABF0-2B39-3347-B8FC-8E3EEC284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424" y="6318000"/>
            <a:ext cx="1800200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lvl1pPr algn="l">
              <a:defRPr sz="9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930C-9972-0D4F-8930-F7847281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8000"/>
            <a:ext cx="900000" cy="540000"/>
          </a:xfrm>
          <a:prstGeom prst="rect">
            <a:avLst/>
          </a:prstGeom>
        </p:spPr>
        <p:txBody>
          <a:bodyPr vert="horz" lIns="540000" tIns="0" rIns="0" bIns="342000" rtlCol="0" anchor="b" anchorCtr="0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7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72" r:id="rId2"/>
    <p:sldLayoutId id="2147483973" r:id="rId3"/>
    <p:sldLayoutId id="2147483938" r:id="rId4"/>
    <p:sldLayoutId id="2147483925" r:id="rId5"/>
    <p:sldLayoutId id="2147483926" r:id="rId6"/>
    <p:sldLayoutId id="2147483928" r:id="rId7"/>
    <p:sldLayoutId id="2147483933" r:id="rId8"/>
    <p:sldLayoutId id="2147483930" r:id="rId9"/>
    <p:sldLayoutId id="2147483942" r:id="rId10"/>
    <p:sldLayoutId id="2147483947" r:id="rId11"/>
    <p:sldLayoutId id="2147483935" r:id="rId12"/>
    <p:sldLayoutId id="2147483936" r:id="rId13"/>
    <p:sldLayoutId id="2147483943" r:id="rId14"/>
    <p:sldLayoutId id="2147483948" r:id="rId15"/>
    <p:sldLayoutId id="2147483939" r:id="rId16"/>
    <p:sldLayoutId id="2147483940" r:id="rId17"/>
    <p:sldLayoutId id="2147483944" r:id="rId18"/>
    <p:sldLayoutId id="2147483949" r:id="rId19"/>
    <p:sldLayoutId id="2147483904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5" r:id="rId30"/>
    <p:sldLayoutId id="2147483966" r:id="rId31"/>
    <p:sldLayoutId id="2147483970" r:id="rId32"/>
    <p:sldLayoutId id="2147483971" r:id="rId33"/>
    <p:sldLayoutId id="2147483974" r:id="rId34"/>
    <p:sldLayoutId id="2147483975" r:id="rId35"/>
    <p:sldLayoutId id="2147483976" r:id="rId36"/>
    <p:sldLayoutId id="2147483977" r:id="rId37"/>
    <p:sldLayoutId id="2147483978" r:id="rId38"/>
    <p:sldLayoutId id="2147483979" r:id="rId39"/>
    <p:sldLayoutId id="2147483980" r:id="rId40"/>
    <p:sldLayoutId id="2147483981" r:id="rId41"/>
    <p:sldLayoutId id="2147483982" r:id="rId42"/>
    <p:sldLayoutId id="2147483983" r:id="rId43"/>
    <p:sldLayoutId id="2147483984" r:id="rId44"/>
    <p:sldLayoutId id="2147483985" r:id="rId45"/>
    <p:sldLayoutId id="2147483921" r:id="rId46"/>
    <p:sldLayoutId id="2147483968" r:id="rId47"/>
    <p:sldLayoutId id="2147483969" r:id="rId48"/>
    <p:sldLayoutId id="2147483887" r:id="rId49"/>
    <p:sldLayoutId id="2147483888" r:id="rId50"/>
    <p:sldLayoutId id="2147483889" r:id="rId51"/>
    <p:sldLayoutId id="2147483890" r:id="rId52"/>
    <p:sldLayoutId id="2147483892" r:id="rId53"/>
    <p:sldLayoutId id="2147483893" r:id="rId54"/>
    <p:sldLayoutId id="2147483894" r:id="rId55"/>
    <p:sldLayoutId id="2147483897" r:id="rId56"/>
    <p:sldLayoutId id="2147483967" r:id="rId57"/>
  </p:sldLayoutIdLst>
  <p:hf hdr="0" dt="0"/>
  <p:txStyles>
    <p:titleStyle>
      <a:lvl1pPr eaLnBrk="1" hangingPunct="1">
        <a:defRPr sz="4800" b="0" i="0" spc="70" baseline="0">
          <a:solidFill>
            <a:srgbClr val="0E107A"/>
          </a:solidFill>
          <a:latin typeface="Burgess" panose="02000503080000020003" pitchFamily="2" charset="77"/>
          <a:ea typeface="+mj-ea"/>
          <a:cs typeface="Verdana"/>
        </a:defRPr>
      </a:lvl1pPr>
    </p:titleStyle>
    <p:bodyStyle>
      <a:lvl1pPr marL="0" eaLnBrk="1" hangingPunct="1">
        <a:lnSpc>
          <a:spcPct val="130000"/>
        </a:lnSpc>
        <a:buClr>
          <a:srgbClr val="447FFB"/>
        </a:buClr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1pPr>
      <a:lvl2pPr marL="8001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2pPr>
      <a:lvl3pPr marL="12573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3pPr>
      <a:lvl4pPr marL="16573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4pPr>
      <a:lvl5pPr marL="21145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4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C426C7-F807-2142-9E5C-3B2CAD6D4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7438"/>
          <a:stretch/>
        </p:blipFill>
        <p:spPr>
          <a:xfrm>
            <a:off x="17740" y="-4059"/>
            <a:ext cx="1217426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2695C4-82E1-F742-B11E-8A008E717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92"/>
          <a:stretch/>
        </p:blipFill>
        <p:spPr>
          <a:xfrm>
            <a:off x="28082" y="4058"/>
            <a:ext cx="8491237" cy="6881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8957C-921B-B342-A5A6-691A685CA1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80EA7EB-BDDD-674F-8C70-54E69FE425C6}"/>
              </a:ext>
            </a:extLst>
          </p:cNvPr>
          <p:cNvSpPr txBox="1">
            <a:spLocks/>
          </p:cNvSpPr>
          <p:nvPr/>
        </p:nvSpPr>
        <p:spPr>
          <a:xfrm>
            <a:off x="-1" y="692870"/>
            <a:ext cx="6888089" cy="1223962"/>
          </a:xfrm>
          <a:prstGeom prst="rect">
            <a:avLst/>
          </a:prstGeom>
        </p:spPr>
        <p:txBody>
          <a:bodyPr lIns="720000" tIns="0" rIns="0" bIns="0">
            <a:noAutofit/>
          </a:bodyPr>
          <a:lstStyle>
            <a:lvl1pPr marL="0" algn="l" eaLnBrk="1" hangingPunct="1">
              <a:lnSpc>
                <a:spcPct val="100000"/>
              </a:lnSpc>
              <a:buClr>
                <a:srgbClr val="447FFB"/>
              </a:buClr>
              <a:defRPr sz="4800" b="0" i="0" spc="30" baseline="0">
                <a:solidFill>
                  <a:schemeClr val="bg1"/>
                </a:solidFill>
                <a:latin typeface="Burgess" panose="02000503080000020003" pitchFamily="2" charset="77"/>
                <a:ea typeface="+mn-ea"/>
                <a:cs typeface="Arial" panose="020B0604020202020204" pitchFamily="34" charset="0"/>
              </a:defRPr>
            </a:lvl1pPr>
            <a:lvl2pPr marL="800100" indent="-342900" eaLnBrk="1" hangingPunct="1">
              <a:lnSpc>
                <a:spcPct val="130000"/>
              </a:lnSpc>
              <a:buClr>
                <a:srgbClr val="447FFB"/>
              </a:buClr>
              <a:buFont typeface="Arial" charset="0"/>
              <a:buChar char="•"/>
              <a:defRPr sz="2400" b="1" i="0" spc="30" baseline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257300" indent="-342900" eaLnBrk="1" hangingPunct="1">
              <a:lnSpc>
                <a:spcPct val="130000"/>
              </a:lnSpc>
              <a:buClr>
                <a:srgbClr val="447FFB"/>
              </a:buClr>
              <a:buFont typeface="Arial" charset="0"/>
              <a:buChar char="•"/>
              <a:defRPr sz="2400" b="1" i="0" spc="30" baseline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57350" indent="-285750" eaLnBrk="1" hangingPunct="1">
              <a:lnSpc>
                <a:spcPct val="130000"/>
              </a:lnSpc>
              <a:buClr>
                <a:srgbClr val="447FFB"/>
              </a:buClr>
              <a:buFont typeface="Arial" charset="0"/>
              <a:buChar char="•"/>
              <a:defRPr sz="2400" b="1" i="0" spc="30" baseline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114550" indent="-285750" eaLnBrk="1" hangingPunct="1">
              <a:lnSpc>
                <a:spcPct val="130000"/>
              </a:lnSpc>
              <a:buClr>
                <a:srgbClr val="447FFB"/>
              </a:buClr>
              <a:buFont typeface="Arial" charset="0"/>
              <a:buChar char="•"/>
              <a:defRPr sz="2400" b="1" i="0" spc="30" baseline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/>
              <a:t>Sova’s Motivation Questionnaire </a:t>
            </a:r>
          </a:p>
        </p:txBody>
      </p:sp>
    </p:spTree>
    <p:extLst>
      <p:ext uri="{BB962C8B-B14F-4D97-AF65-F5344CB8AC3E}">
        <p14:creationId xmlns:p14="http://schemas.microsoft.com/office/powerpoint/2010/main" val="255598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Reliability &amp; Validity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10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DCC667-BC48-4A1D-B1E9-1912FD03C4E4}"/>
              </a:ext>
            </a:extLst>
          </p:cNvPr>
          <p:cNvSpPr/>
          <p:nvPr/>
        </p:nvSpPr>
        <p:spPr>
          <a:xfrm>
            <a:off x="2495601" y="2276872"/>
            <a:ext cx="8888260" cy="12241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E1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19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Blended assessment (PQ + </a:t>
            </a:r>
            <a:r>
              <a:rPr lang="en-GB" dirty="0" err="1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MQ</a:t>
            </a: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 items) mapped to 7 key competencies</a:t>
            </a:r>
          </a:p>
          <a:p>
            <a:pPr marL="461963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en-GB" b="1" dirty="0" err="1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MQ</a:t>
            </a:r>
            <a:r>
              <a:rPr lang="en-GB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 factors </a:t>
            </a: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assessed: customer service, curiosity, quality and stability</a:t>
            </a:r>
          </a:p>
          <a:p>
            <a:pPr marL="4619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Plus questions relating to </a:t>
            </a:r>
            <a:r>
              <a:rPr lang="en-GB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work engagement </a:t>
            </a: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lang="en-GB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intention to quit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8FC9B6-BAEF-4871-8F44-08A5686A9D13}"/>
              </a:ext>
            </a:extLst>
          </p:cNvPr>
          <p:cNvSpPr/>
          <p:nvPr/>
        </p:nvSpPr>
        <p:spPr>
          <a:xfrm>
            <a:off x="2543400" y="1124744"/>
            <a:ext cx="8809184" cy="10081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E1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1963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Global talent acquisition company, 46 completions</a:t>
            </a:r>
          </a:p>
          <a:p>
            <a:pPr marL="4619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Temporary customer service staff in Customer Service &amp; Advisory and Processing &amp; Administrative roles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41C5AE-A6FF-41AA-A0CA-089A544AE8DD}"/>
              </a:ext>
            </a:extLst>
          </p:cNvPr>
          <p:cNvSpPr/>
          <p:nvPr/>
        </p:nvSpPr>
        <p:spPr>
          <a:xfrm>
            <a:off x="407369" y="2552982"/>
            <a:ext cx="2232248" cy="67191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accent1"/>
                </a:solidFill>
              </a:rPr>
              <a:t>Methodology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433F94-4D78-4CEA-8683-2C78ACE7B68F}"/>
              </a:ext>
            </a:extLst>
          </p:cNvPr>
          <p:cNvSpPr/>
          <p:nvPr/>
        </p:nvSpPr>
        <p:spPr>
          <a:xfrm>
            <a:off x="407368" y="1268760"/>
            <a:ext cx="2232248" cy="67191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accent1"/>
                </a:solidFill>
              </a:rPr>
              <a:t>Context and Sample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978233-7219-46D4-815D-8A3E889508F5}"/>
              </a:ext>
            </a:extLst>
          </p:cNvPr>
          <p:cNvSpPr/>
          <p:nvPr/>
        </p:nvSpPr>
        <p:spPr>
          <a:xfrm>
            <a:off x="2464324" y="3557734"/>
            <a:ext cx="8888260" cy="2607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E1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/>
            <a:endParaRPr lang="en-GB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6213"/>
            <a:endParaRPr lang="en-GB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6213"/>
            <a:endParaRPr lang="en-GB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D228F-405F-4083-8C89-AA5ED5F026A5}"/>
              </a:ext>
            </a:extLst>
          </p:cNvPr>
          <p:cNvSpPr/>
          <p:nvPr/>
        </p:nvSpPr>
        <p:spPr>
          <a:xfrm>
            <a:off x="407368" y="3921135"/>
            <a:ext cx="2232248" cy="67191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accent1"/>
                </a:solidFill>
              </a:rPr>
              <a:t>Findings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F4820-BC4E-4567-BD30-C3102289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3716262"/>
            <a:ext cx="8280920" cy="864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4D72A-99CE-4E5F-AD2F-1428284F5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"/>
          <a:stretch/>
        </p:blipFill>
        <p:spPr>
          <a:xfrm>
            <a:off x="2855641" y="4652366"/>
            <a:ext cx="8280919" cy="864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0352B3-F3C0-4953-9D8D-D631EF659089}"/>
              </a:ext>
            </a:extLst>
          </p:cNvPr>
          <p:cNvSpPr/>
          <p:nvPr/>
        </p:nvSpPr>
        <p:spPr>
          <a:xfrm>
            <a:off x="2855640" y="5517232"/>
            <a:ext cx="828091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Mabry Pro" panose="020D0503040002040303"/>
              </a:rPr>
              <a:t>Using Cronbach’s Alpha,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Mabry Pro" panose="020D0503040002040303"/>
              </a:rPr>
              <a:t>average reliability amongst the 20 MQ factors is 0.84</a:t>
            </a:r>
            <a:r>
              <a:rPr lang="en-US" dirty="0">
                <a:solidFill>
                  <a:schemeClr val="bg1"/>
                </a:solidFill>
                <a:latin typeface="Mabry Pro" panose="020D0503040002040303"/>
              </a:rPr>
              <a:t> </a:t>
            </a:r>
            <a:endParaRPr lang="en-GB" dirty="0">
              <a:solidFill>
                <a:schemeClr val="bg1"/>
              </a:solidFill>
              <a:latin typeface="Mabry Pro" panose="020D050304000204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B1D6D-2E05-4B9B-9B5A-728430498842}"/>
              </a:ext>
            </a:extLst>
          </p:cNvPr>
          <p:cNvSpPr txBox="1"/>
          <p:nvPr/>
        </p:nvSpPr>
        <p:spPr>
          <a:xfrm>
            <a:off x="2543400" y="630467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abry Pro" panose="020D0503040002040303"/>
              </a:rPr>
              <a:t>We’re always looking for partners to add to our research portfolio</a:t>
            </a:r>
            <a:endParaRPr lang="en-GB" dirty="0">
              <a:solidFill>
                <a:schemeClr val="accent1"/>
              </a:solidFill>
              <a:latin typeface="Mabry Pro" panose="020D0503040002040303"/>
            </a:endParaRPr>
          </a:p>
        </p:txBody>
      </p:sp>
    </p:spTree>
    <p:extLst>
      <p:ext uri="{BB962C8B-B14F-4D97-AF65-F5344CB8AC3E}">
        <p14:creationId xmlns:p14="http://schemas.microsoft.com/office/powerpoint/2010/main" val="22684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CF6BB1-632D-4A24-905D-56427D8EA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283E8-AC10-495A-AA22-6A83D4C86D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11</a:t>
            </a:fld>
            <a:endParaRPr lang="en-US" dirty="0">
              <a:latin typeface="Mabry Pro" panose="020D05030400020403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10966F-B8EF-460D-8153-CD55186B6EB1}"/>
              </a:ext>
            </a:extLst>
          </p:cNvPr>
          <p:cNvGrpSpPr/>
          <p:nvPr/>
        </p:nvGrpSpPr>
        <p:grpSpPr>
          <a:xfrm>
            <a:off x="1271464" y="1124744"/>
            <a:ext cx="9145016" cy="5193256"/>
            <a:chOff x="983433" y="404664"/>
            <a:chExt cx="9937104" cy="58933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B8E325-3832-4CC8-845F-3B8DD12A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3433" y="404664"/>
              <a:ext cx="9937104" cy="58933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B5AAC8-4A32-42A3-9A40-0AE9ED8BF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268" y="1081113"/>
              <a:ext cx="8939433" cy="447974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C0C5E0-1A34-4F28-8FCD-66A2FCCA8317}"/>
                </a:ext>
              </a:extLst>
            </p:cNvPr>
            <p:cNvSpPr/>
            <p:nvPr/>
          </p:nvSpPr>
          <p:spPr>
            <a:xfrm>
              <a:off x="1482268" y="808335"/>
              <a:ext cx="8939433" cy="316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E53C3E-EABB-449F-A4C3-866E404252EB}"/>
                </a:ext>
              </a:extLst>
            </p:cNvPr>
            <p:cNvSpPr/>
            <p:nvPr/>
          </p:nvSpPr>
          <p:spPr>
            <a:xfrm>
              <a:off x="1482268" y="5560863"/>
              <a:ext cx="8939433" cy="316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id="{77F9DEF9-35B5-43E6-B740-F4A332B9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Example Question</a:t>
            </a:r>
          </a:p>
        </p:txBody>
      </p:sp>
    </p:spTree>
    <p:extLst>
      <p:ext uri="{BB962C8B-B14F-4D97-AF65-F5344CB8AC3E}">
        <p14:creationId xmlns:p14="http://schemas.microsoft.com/office/powerpoint/2010/main" val="1361132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Reports available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12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74422-ADEF-491F-87BB-69768D7B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306021"/>
            <a:ext cx="11329342" cy="45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9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Practitioner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13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3D34E-F06B-49E9-94C8-74437B173316}"/>
              </a:ext>
            </a:extLst>
          </p:cNvPr>
          <p:cNvSpPr txBox="1"/>
          <p:nvPr/>
        </p:nvSpPr>
        <p:spPr>
          <a:xfrm>
            <a:off x="426668" y="1484784"/>
            <a:ext cx="11213948" cy="186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will energise and engage this candidate?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are the practical </a:t>
            </a: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implications of what motivates them and what doesn’t?</a:t>
            </a:r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aspects of the organisational environment will help them to thrive?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AU" sz="1800" dirty="0">
              <a:solidFill>
                <a:srgbClr val="545759"/>
              </a:solidFill>
              <a:effectLst/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9952C-DD07-43B3-A7C9-0ED14C0D5954}"/>
              </a:ext>
            </a:extLst>
          </p:cNvPr>
          <p:cNvSpPr txBox="1"/>
          <p:nvPr/>
        </p:nvSpPr>
        <p:spPr>
          <a:xfrm>
            <a:off x="1415480" y="3284984"/>
            <a:ext cx="8496944" cy="2585323"/>
          </a:xfrm>
          <a:prstGeom prst="rect">
            <a:avLst/>
          </a:prstGeom>
          <a:solidFill>
            <a:srgbClr val="D1F5FF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Selection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Likely fit with organisation and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Factors helping/impeding satisfaction and/or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Insights into likely impact on attrition/retention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Developmental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Talent management programmes, talent mapping and pipelining, executive coaching, </a:t>
            </a:r>
            <a:b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career guidance or coaching, and outplacement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9939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Practitioner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14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C6E5D6-18E3-4647-90CB-2DFE2C05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749" y="2067606"/>
            <a:ext cx="3075861" cy="436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84E549-8DCB-42FD-8DD8-B73F6DAD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098" y="1642104"/>
            <a:ext cx="3089596" cy="441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8E222-137F-4066-95D0-579AD855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840" y="1324982"/>
            <a:ext cx="3103266" cy="441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47B74-B931-4386-A114-AADD55758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007860"/>
            <a:ext cx="3112119" cy="441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21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Manager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15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3D34E-F06B-49E9-94C8-74437B173316}"/>
              </a:ext>
            </a:extLst>
          </p:cNvPr>
          <p:cNvSpPr txBox="1"/>
          <p:nvPr/>
        </p:nvSpPr>
        <p:spPr>
          <a:xfrm>
            <a:off x="426668" y="1484784"/>
            <a:ext cx="11213948" cy="186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Based on a candidate’s top 3 motivators: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How can I best work with this person?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How can I keep them motivated over time</a:t>
            </a: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AU" sz="1800" dirty="0">
              <a:solidFill>
                <a:srgbClr val="545759"/>
              </a:solidFill>
              <a:effectLst/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9952C-DD07-43B3-A7C9-0ED14C0D5954}"/>
              </a:ext>
            </a:extLst>
          </p:cNvPr>
          <p:cNvSpPr txBox="1"/>
          <p:nvPr/>
        </p:nvSpPr>
        <p:spPr>
          <a:xfrm>
            <a:off x="1415480" y="3284984"/>
            <a:ext cx="8784976" cy="2862322"/>
          </a:xfrm>
          <a:prstGeom prst="rect">
            <a:avLst/>
          </a:prstGeom>
          <a:solidFill>
            <a:srgbClr val="D1F5FF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Selection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Features practical tips and guidance that managers can implement from ‘day 1’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Potential impacts on workplace relationships to be aware of up front and plan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Key tool for engagement and retention!</a:t>
            </a:r>
          </a:p>
          <a:p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Developmental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Longer-term engagement via playing to key motivators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Monitoring and managing risks associated with potential negative team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Monitoring and capitalising on opportunities associated with potential positive team impacts</a:t>
            </a:r>
          </a:p>
        </p:txBody>
      </p:sp>
    </p:spTree>
    <p:extLst>
      <p:ext uri="{BB962C8B-B14F-4D97-AF65-F5344CB8AC3E}">
        <p14:creationId xmlns:p14="http://schemas.microsoft.com/office/powerpoint/2010/main" val="127711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Manager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16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0AE77-14AE-4DFC-965D-7D6148F0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018" y="1109613"/>
            <a:ext cx="3495611" cy="494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6D974E-328B-4F1E-B1F9-2757FCAF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109613"/>
            <a:ext cx="3457282" cy="493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303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Coaching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17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3D34E-F06B-49E9-94C8-74437B173316}"/>
              </a:ext>
            </a:extLst>
          </p:cNvPr>
          <p:cNvSpPr txBox="1"/>
          <p:nvPr/>
        </p:nvSpPr>
        <p:spPr>
          <a:xfrm>
            <a:off x="426668" y="1484784"/>
            <a:ext cx="11213948" cy="888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Intended for use within a </a:t>
            </a:r>
            <a:r>
              <a:rPr lang="en-US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facilitated coaching session between an individual and a qualified coach</a:t>
            </a:r>
            <a:endParaRPr lang="en-AU" sz="1800" dirty="0">
              <a:solidFill>
                <a:srgbClr val="0E107A"/>
              </a:solidFill>
              <a:effectLst/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How are my motivational preferences likely to </a:t>
            </a:r>
            <a:r>
              <a:rPr lang="en-US" sz="1800" dirty="0" err="1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energise</a:t>
            </a:r>
            <a:r>
              <a:rPr lang="en-US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 or engage me over time? </a:t>
            </a:r>
            <a:endParaRPr lang="en-AU" sz="1800" dirty="0">
              <a:solidFill>
                <a:srgbClr val="545759"/>
              </a:solidFill>
              <a:effectLst/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9952C-DD07-43B3-A7C9-0ED14C0D5954}"/>
              </a:ext>
            </a:extLst>
          </p:cNvPr>
          <p:cNvSpPr txBox="1"/>
          <p:nvPr/>
        </p:nvSpPr>
        <p:spPr>
          <a:xfrm>
            <a:off x="1415480" y="2924944"/>
            <a:ext cx="9073008" cy="2031325"/>
          </a:xfrm>
          <a:prstGeom prst="rect">
            <a:avLst/>
          </a:prstGeom>
          <a:solidFill>
            <a:srgbClr val="D1F5FF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Developmental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Primary motivators and their likely benefits + potential developmental considerations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Current role and organisation and the degree to which these are aligned to motivators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Potential reasons for current job or career-related challenges or dissatisfaction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Key factors to take into account when looking to change roles, organisations, or careers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to include in a development plan that will help lay the foundation for career development, enrichment, advancement, or perhaps even broader career change/refocus.</a:t>
            </a:r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69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Coaching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18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B38F8-E89E-4BAD-BFF7-4373A4B2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19" y="1052736"/>
            <a:ext cx="3665030" cy="519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D2C3C4-C784-431B-9826-894CF5E4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081059"/>
            <a:ext cx="3665030" cy="518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29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Candidate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19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3D34E-F06B-49E9-94C8-74437B173316}"/>
              </a:ext>
            </a:extLst>
          </p:cNvPr>
          <p:cNvSpPr txBox="1"/>
          <p:nvPr/>
        </p:nvSpPr>
        <p:spPr>
          <a:xfrm>
            <a:off x="426668" y="1484784"/>
            <a:ext cx="1121394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factors are likel</a:t>
            </a: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y to affect my motivation at work?</a:t>
            </a:r>
            <a:endParaRPr lang="en-AU" sz="1800" dirty="0">
              <a:solidFill>
                <a:srgbClr val="545759"/>
              </a:solidFill>
              <a:effectLst/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9952C-DD07-43B3-A7C9-0ED14C0D5954}"/>
              </a:ext>
            </a:extLst>
          </p:cNvPr>
          <p:cNvSpPr txBox="1"/>
          <p:nvPr/>
        </p:nvSpPr>
        <p:spPr>
          <a:xfrm>
            <a:off x="1415480" y="2636912"/>
            <a:ext cx="8856984" cy="2308324"/>
          </a:xfrm>
          <a:prstGeom prst="rect">
            <a:avLst/>
          </a:prstGeom>
          <a:solidFill>
            <a:srgbClr val="D1F5FF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Selection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to be aware of walking into a new role or in my ongoing job search</a:t>
            </a:r>
            <a:br>
              <a:rPr lang="en-AU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en-AU" b="1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AU" b="1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Developmental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Assessment packages relating to outplacement, career change or job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Part of leadership development or Hi-Po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Any other setting where self-insight and personal reflection will be of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E107A"/>
              </a:solidFill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4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9BEF7E-221F-4DA0-BE91-003C965C4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0B3FE-F027-428E-973E-1F29599E5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2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FCF120-7818-4CD1-A45F-6D0DD06F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abry Pro" panose="020D0503040002040303" charset="0"/>
              </a:rPr>
              <a:t>Employees are re-thinking their positions…</a:t>
            </a:r>
            <a:endParaRPr lang="en-GB" sz="2800" dirty="0">
              <a:latin typeface="Mabry Pro" panose="020D0503040002040303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D6BEE-C60E-4A2D-ADB9-7CDD823706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84" y="2858561"/>
            <a:ext cx="2511817" cy="814004"/>
          </a:xfrm>
        </p:spPr>
        <p:txBody>
          <a:bodyPr>
            <a:noAutofit/>
          </a:bodyPr>
          <a:lstStyle/>
          <a:p>
            <a:r>
              <a:rPr lang="en-US" dirty="0"/>
              <a:t>54% of Gen Z employees and 41% of the entire global workforce are about to quit their jobs*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5475B-3D41-4FE7-A2A2-72DA3BE8C5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20136" y="2903028"/>
            <a:ext cx="2604492" cy="814004"/>
          </a:xfrm>
        </p:spPr>
        <p:txBody>
          <a:bodyPr>
            <a:noAutofit/>
          </a:bodyPr>
          <a:lstStyle/>
          <a:p>
            <a:r>
              <a:rPr lang="en-US" dirty="0"/>
              <a:t>65% of employees say the pandemic has made them rethink the place that work should have in their lives***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FAE80-ADA7-4975-824B-0A6B20A93B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30158" y="3021998"/>
            <a:ext cx="2641563" cy="814004"/>
          </a:xfrm>
        </p:spPr>
        <p:txBody>
          <a:bodyPr>
            <a:noAutofit/>
          </a:bodyPr>
          <a:lstStyle/>
          <a:p>
            <a:r>
              <a:rPr lang="en-US" dirty="0"/>
              <a:t>47% of those surveyed are looking for a new job that provides clarity and growth opportunities**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25346-F91E-4301-A296-D73BAE1A8D92}"/>
              </a:ext>
            </a:extLst>
          </p:cNvPr>
          <p:cNvSpPr txBox="1"/>
          <p:nvPr/>
        </p:nvSpPr>
        <p:spPr>
          <a:xfrm>
            <a:off x="839416" y="5827911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abry Pro" panose="020D0503040002040303"/>
              </a:rPr>
              <a:t>*Microsoft 2021 Work Trends Index: Annual Report</a:t>
            </a:r>
          </a:p>
          <a:p>
            <a:r>
              <a:rPr lang="en-US" sz="1100" dirty="0">
                <a:latin typeface="Mabry Pro" panose="020D0503040002040303"/>
              </a:rPr>
              <a:t>**Lattice, August 2021: The Greatest Mass Resignation in Modern Times Isn't Just About COVID or Burnout</a:t>
            </a:r>
          </a:p>
          <a:p>
            <a:r>
              <a:rPr lang="en-US" sz="1100" dirty="0">
                <a:latin typeface="Mabry Pro" panose="020D0503040002040303"/>
              </a:rPr>
              <a:t>***Gartner, December 2021. Great Resignation or Not, Money Won’t Fix All Your Talent Problems</a:t>
            </a:r>
          </a:p>
          <a:p>
            <a:endParaRPr lang="en-GB" sz="1100" dirty="0">
              <a:latin typeface="Mabry Pro" panose="020D0503040002040303"/>
            </a:endParaRPr>
          </a:p>
        </p:txBody>
      </p:sp>
    </p:spTree>
    <p:extLst>
      <p:ext uri="{BB962C8B-B14F-4D97-AF65-F5344CB8AC3E}">
        <p14:creationId xmlns:p14="http://schemas.microsoft.com/office/powerpoint/2010/main" val="3389070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Candidate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20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8DAE8-4F7D-4C53-9E1A-C71B62542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1124744"/>
            <a:ext cx="3602637" cy="511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FD3893-2782-444B-ACBA-2DC885CDE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108184"/>
            <a:ext cx="3586766" cy="511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13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Language Availability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21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5A5BE-7A7F-4DAA-9A07-45665A249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28"/>
          <a:stretch/>
        </p:blipFill>
        <p:spPr>
          <a:xfrm>
            <a:off x="2386676" y="1113715"/>
            <a:ext cx="6517635" cy="565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83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FFD639-9697-194C-A946-57570A9298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D2F5B-580F-9C46-AA52-B14CD1905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EEB97C-C902-472C-A9BF-E8B7B8EE30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00000" y="6303948"/>
            <a:ext cx="1800200" cy="540000"/>
          </a:xfrm>
        </p:spPr>
        <p:txBody>
          <a:bodyPr/>
          <a:lstStyle/>
          <a:p>
            <a:r>
              <a:rPr lang="en-GB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28A45-4755-4097-B5E0-92ACDC64D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3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2DB22-1C55-4758-86B6-3D196A3A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741059"/>
            <a:ext cx="9839193" cy="5375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2513BA-66BD-4EF1-8258-589D7521E508}"/>
              </a:ext>
            </a:extLst>
          </p:cNvPr>
          <p:cNvSpPr/>
          <p:nvPr/>
        </p:nvSpPr>
        <p:spPr>
          <a:xfrm>
            <a:off x="446886" y="6318000"/>
            <a:ext cx="752570" cy="27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8F6D9-0E29-49BC-98DC-388A081F763C}"/>
              </a:ext>
            </a:extLst>
          </p:cNvPr>
          <p:cNvSpPr/>
          <p:nvPr/>
        </p:nvSpPr>
        <p:spPr>
          <a:xfrm>
            <a:off x="10344472" y="260648"/>
            <a:ext cx="183535" cy="6254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2DCA7B-A9D0-4136-8140-E63DD62C26A9}"/>
              </a:ext>
            </a:extLst>
          </p:cNvPr>
          <p:cNvSpPr txBox="1"/>
          <p:nvPr/>
        </p:nvSpPr>
        <p:spPr>
          <a:xfrm>
            <a:off x="623392" y="5955861"/>
            <a:ext cx="69127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Mabry Pro" panose="020D0503040002040303"/>
              </a:rPr>
              <a:t>Personio</a:t>
            </a:r>
            <a:r>
              <a:rPr lang="en-US" sz="1100" dirty="0">
                <a:latin typeface="Mabry Pro" panose="020D0503040002040303"/>
              </a:rPr>
              <a:t> &amp; Opinium, March 2021. Counting the Cost: How Businesses Risk a Post Pandemic Talent Drain</a:t>
            </a:r>
            <a:endParaRPr lang="en-GB" sz="1100" dirty="0">
              <a:latin typeface="Mabry Pro" panose="020D0503040002040303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0F51470-18E1-4DA5-9D5A-5D508AB69EDB}"/>
              </a:ext>
            </a:extLst>
          </p:cNvPr>
          <p:cNvSpPr txBox="1">
            <a:spLocks/>
          </p:cNvSpPr>
          <p:nvPr/>
        </p:nvSpPr>
        <p:spPr>
          <a:xfrm>
            <a:off x="446886" y="257687"/>
            <a:ext cx="12192000" cy="307777"/>
          </a:xfrm>
          <a:prstGeom prst="rect">
            <a:avLst/>
          </a:prstGeom>
        </p:spPr>
        <p:txBody>
          <a:bodyPr/>
          <a:lstStyle>
            <a:lvl1pPr eaLnBrk="1" hangingPunct="1">
              <a:defRPr sz="4800" b="0" i="0" spc="70" baseline="0">
                <a:solidFill>
                  <a:srgbClr val="0E107A"/>
                </a:solidFill>
                <a:latin typeface="Burgess" panose="02000503080000020003" pitchFamily="2" charset="77"/>
                <a:ea typeface="+mj-ea"/>
                <a:cs typeface="Verdana"/>
              </a:defRPr>
            </a:lvl1pPr>
          </a:lstStyle>
          <a:p>
            <a:r>
              <a:rPr lang="en-US" sz="2800" kern="0" dirty="0">
                <a:latin typeface="Mabry Pro" panose="020D0503040002040303" charset="0"/>
              </a:rPr>
              <a:t>The cost of this on businesses and the economy is huge…</a:t>
            </a:r>
            <a:endParaRPr lang="en-GB" sz="2800" kern="0" dirty="0">
              <a:latin typeface="Mabry Pro" panose="020D05030400020403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7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75E14A-08CA-492E-9198-B7CF4B15D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792744" cy="432048"/>
          </a:xfrm>
        </p:spPr>
        <p:txBody>
          <a:bodyPr/>
          <a:lstStyle/>
          <a:p>
            <a:r>
              <a:rPr lang="en-US" sz="2800" dirty="0">
                <a:latin typeface="Mabry Pro" panose="020D0503040002040303" charset="0"/>
              </a:rPr>
              <a:t>Businesses need to re-understand employees to retain top talent</a:t>
            </a:r>
            <a:endParaRPr lang="en-GB" sz="2800" dirty="0">
              <a:latin typeface="Mabry Pro" panose="020D0503040002040303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21C2B-6440-4B32-B37F-58F67EFB3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89BEF-6A3F-48E3-B310-B480DCF2B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4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B3ACA-9D68-4D80-B86B-96E22DE56026}"/>
              </a:ext>
            </a:extLst>
          </p:cNvPr>
          <p:cNvSpPr txBox="1"/>
          <p:nvPr/>
        </p:nvSpPr>
        <p:spPr>
          <a:xfrm>
            <a:off x="839416" y="5827911"/>
            <a:ext cx="6912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abry Pro" panose="020D0503040002040303"/>
              </a:rPr>
              <a:t>*Gartner, December 2021. Great Resignation or Not, Money Won’t Fix All Your Talent Problems</a:t>
            </a:r>
          </a:p>
          <a:p>
            <a:endParaRPr lang="en-GB" sz="1100" dirty="0">
              <a:latin typeface="Mabry Pro" panose="020D0503040002040303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C1C392-8872-4781-9262-18CA3D4D3919}"/>
              </a:ext>
            </a:extLst>
          </p:cNvPr>
          <p:cNvSpPr/>
          <p:nvPr/>
        </p:nvSpPr>
        <p:spPr>
          <a:xfrm>
            <a:off x="6600056" y="2204864"/>
            <a:ext cx="5231904" cy="3335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“The talent landscape has shifted, and employee expectations have changed. The best leaders will </a:t>
            </a:r>
            <a:r>
              <a:rPr lang="en-US" i="1" dirty="0" err="1"/>
              <a:t>empathise</a:t>
            </a:r>
            <a:r>
              <a:rPr lang="en-US" i="1" dirty="0"/>
              <a:t> with the unique needs of each group in their </a:t>
            </a:r>
            <a:r>
              <a:rPr lang="en-US" i="1" dirty="0" err="1"/>
              <a:t>organisation</a:t>
            </a:r>
            <a:r>
              <a:rPr lang="en-US" i="1" dirty="0"/>
              <a:t>.”</a:t>
            </a:r>
          </a:p>
          <a:p>
            <a:endParaRPr lang="en-US" dirty="0"/>
          </a:p>
          <a:p>
            <a:r>
              <a:rPr lang="en-US" dirty="0"/>
              <a:t>Microsoft 2021 Work Trends Index Report</a:t>
            </a:r>
            <a:endParaRPr lang="en-GB" dirty="0"/>
          </a:p>
          <a:p>
            <a:pPr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CFCE6-3AE8-4AF3-9A8E-6049532672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13" y="3104213"/>
            <a:ext cx="1374992" cy="1415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81172-DDE8-4F49-9F18-47C8D5F21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4" y="1503817"/>
            <a:ext cx="1380581" cy="1415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8361F6-5910-44C4-86CB-49EE4BDCFCCF}"/>
              </a:ext>
            </a:extLst>
          </p:cNvPr>
          <p:cNvSpPr txBox="1"/>
          <p:nvPr/>
        </p:nvSpPr>
        <p:spPr>
          <a:xfrm>
            <a:off x="1908276" y="1740439"/>
            <a:ext cx="3817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abry Pro" panose="020D0503040002040303"/>
              </a:rPr>
              <a:t>52% of respondents said the pandemic made them question the purpose of their day-to-day job*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AEABC-6891-46CA-9543-1C8785B0D383}"/>
              </a:ext>
            </a:extLst>
          </p:cNvPr>
          <p:cNvSpPr txBox="1"/>
          <p:nvPr/>
        </p:nvSpPr>
        <p:spPr>
          <a:xfrm>
            <a:off x="1962582" y="3410706"/>
            <a:ext cx="3458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abry Pro" panose="020D0503040002040303"/>
              </a:rPr>
              <a:t>50% said the pandemic changed their expectations of their employer*</a:t>
            </a:r>
          </a:p>
        </p:txBody>
      </p:sp>
    </p:spTree>
    <p:extLst>
      <p:ext uri="{BB962C8B-B14F-4D97-AF65-F5344CB8AC3E}">
        <p14:creationId xmlns:p14="http://schemas.microsoft.com/office/powerpoint/2010/main" val="327798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6FA871-BD19-D04D-9B5B-578C63F3E9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D468F-3AF3-5540-B9FA-002613DD32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5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7A35F-4887-774E-8AC5-6097BE83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Why Measure Motivation?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EBF9B4-036F-284D-B997-D3F520A9FE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570FE4-FA87-0643-9107-61BF5CAE5E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Discretionary Effort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E0B37D-27D3-9F49-8AC0-B86AE8BD78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Job </a:t>
            </a:r>
            <a:br>
              <a:rPr lang="en-US" dirty="0"/>
            </a:br>
            <a:r>
              <a:rPr lang="en-US" dirty="0"/>
              <a:t>Satisfaction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17B6A1-0B6D-D742-BE5D-F59D80AF9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Employee Engagement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89CEC-489A-F34E-8D4F-433ADCB4FD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Retention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1388E-1850-4A65-BC3F-A99BC2575701}"/>
              </a:ext>
            </a:extLst>
          </p:cNvPr>
          <p:cNvSpPr txBox="1"/>
          <p:nvPr/>
        </p:nvSpPr>
        <p:spPr>
          <a:xfrm>
            <a:off x="5807968" y="1392941"/>
            <a:ext cx="4838964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24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Having </a:t>
            </a:r>
            <a:r>
              <a:rPr lang="en-GB" sz="2400" b="1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meaningful </a:t>
            </a:r>
            <a:r>
              <a:rPr lang="en-GB" sz="24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work has been shown to play key role in …</a:t>
            </a:r>
            <a:endParaRPr lang="en-AU" sz="2400" dirty="0">
              <a:solidFill>
                <a:srgbClr val="545759"/>
              </a:solidFill>
              <a:effectLst/>
              <a:latin typeface="Mabry Pro" panose="020D0503040002040303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2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E73D33-E169-F547-BBBC-C4539DB97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147116"/>
            <a:ext cx="7392144" cy="4946179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Measures the key factors that stimulate and energise people in the workplace.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Four reports are available: 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GB" b="1" dirty="0"/>
              <a:t>Practitioner Report </a:t>
            </a:r>
            <a:r>
              <a:rPr lang="en-GB" dirty="0"/>
              <a:t>– profile chart of scores on all 20 scales, general overview of their scores, implication of the key motivators and their ideal/least ideal work environment.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GB" b="1" dirty="0"/>
              <a:t>Manager Report </a:t>
            </a:r>
            <a:r>
              <a:rPr lang="en-GB" dirty="0"/>
              <a:t>– How to work with and manage this individual and how their motivators affect their relationships at work.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GB" b="1" dirty="0"/>
              <a:t>Coaching Report </a:t>
            </a:r>
            <a:r>
              <a:rPr lang="en-GB" dirty="0"/>
              <a:t>– profile chart of scores on all 20 scales, upsides and downsides of key motivators and suitable coaching questions. 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GB" b="1" dirty="0"/>
              <a:t>Candidate Report </a:t>
            </a:r>
            <a:r>
              <a:rPr lang="en-GB" dirty="0"/>
              <a:t>– ‘your top 3 motivators’ and overview of the scores on all 20 scales.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58EB0D-DCA5-B244-9C1A-F9D21CA3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Sova’s Motivation Questionnaire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A08CA-DEB3-5D4B-A927-DA955FA00A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1440000"/>
            <a:ext cx="4320480" cy="42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6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F7238F-5EC4-46F6-9B27-D17EE1B4B69F}"/>
              </a:ext>
            </a:extLst>
          </p:cNvPr>
          <p:cNvSpPr/>
          <p:nvPr/>
        </p:nvSpPr>
        <p:spPr>
          <a:xfrm>
            <a:off x="4324500" y="3915067"/>
            <a:ext cx="4867843" cy="21602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E1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drives people to behave in certain ways? </a:t>
            </a:r>
            <a:b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Reflects underlying needs, aspirations </a:t>
            </a:r>
            <a:b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and goals plus what </a:t>
            </a:r>
            <a:r>
              <a:rPr lang="en-GB" dirty="0">
                <a:solidFill>
                  <a:srgbClr val="0E107A"/>
                </a:solidFill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is needed </a:t>
            </a:r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in order to feel that work is </a:t>
            </a:r>
            <a:r>
              <a:rPr lang="en-GB" sz="1800" b="1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meaningful</a:t>
            </a:r>
            <a:endParaRPr lang="en-AU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1B3B6B-8271-4678-96AD-AA2C8EE63F01}"/>
              </a:ext>
            </a:extLst>
          </p:cNvPr>
          <p:cNvSpPr/>
          <p:nvPr/>
        </p:nvSpPr>
        <p:spPr>
          <a:xfrm>
            <a:off x="4367807" y="1578287"/>
            <a:ext cx="4824535" cy="21602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E1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What are people’s behavioural preferences?</a:t>
            </a:r>
            <a:b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Reflect someone’s preferred ways </a:t>
            </a:r>
            <a:b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0E107A"/>
                </a:solidFill>
                <a:effectLst/>
                <a:latin typeface="Mabry Pro" panose="020D0503040002040303"/>
                <a:ea typeface="Verdana" panose="020B0604030504040204" pitchFamily="34" charset="0"/>
                <a:cs typeface="Times New Roman" panose="02020603050405020304" pitchFamily="18" charset="0"/>
              </a:rPr>
              <a:t>of behaving, thinking and feeling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C91DA-F11D-7C4F-BD12-73B19C4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" y="404664"/>
            <a:ext cx="12192000" cy="307777"/>
          </a:xfrm>
        </p:spPr>
        <p:txBody>
          <a:bodyPr/>
          <a:lstStyle/>
          <a:p>
            <a:r>
              <a:rPr lang="en-US" sz="3000" dirty="0"/>
              <a:t>Motivation and Personality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EC1E-9076-9B42-840C-57E1E18D9A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F294-5687-C14C-879C-7796FBE2D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7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43E6A6-C2B1-4CC0-AE1C-F42F220F2F36}"/>
              </a:ext>
            </a:extLst>
          </p:cNvPr>
          <p:cNvSpPr/>
          <p:nvPr/>
        </p:nvSpPr>
        <p:spPr>
          <a:xfrm>
            <a:off x="1631505" y="4386808"/>
            <a:ext cx="2880226" cy="9144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1"/>
                </a:solidFill>
              </a:rPr>
              <a:t>Motivation assessments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1C6F1D-E5ED-4960-AEF7-E132143B3BA4}"/>
              </a:ext>
            </a:extLst>
          </p:cNvPr>
          <p:cNvSpPr/>
          <p:nvPr/>
        </p:nvSpPr>
        <p:spPr>
          <a:xfrm>
            <a:off x="1631505" y="2060848"/>
            <a:ext cx="2880226" cy="9144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1"/>
                </a:solidFill>
              </a:rPr>
              <a:t>Personality assessments</a:t>
            </a:r>
          </a:p>
        </p:txBody>
      </p:sp>
    </p:spTree>
    <p:extLst>
      <p:ext uri="{BB962C8B-B14F-4D97-AF65-F5344CB8AC3E}">
        <p14:creationId xmlns:p14="http://schemas.microsoft.com/office/powerpoint/2010/main" val="396213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07A502-BD55-E248-A301-F1A57C2A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Sova’s Motivation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96035-A281-2D47-83FC-A631D1DF29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466F3-2D01-F34D-B3AD-7539FC644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8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D019110-1D47-4769-B770-707EDE283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3" b="5801"/>
          <a:stretch/>
        </p:blipFill>
        <p:spPr>
          <a:xfrm>
            <a:off x="2901910" y="872077"/>
            <a:ext cx="6362442" cy="558125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0C91B7-3F5F-413A-8D84-86EA4F508586}"/>
              </a:ext>
            </a:extLst>
          </p:cNvPr>
          <p:cNvSpPr/>
          <p:nvPr/>
        </p:nvSpPr>
        <p:spPr>
          <a:xfrm>
            <a:off x="1199456" y="1067715"/>
            <a:ext cx="2420493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Sources of connection </a:t>
            </a:r>
            <a:br>
              <a:rPr lang="en-AU" sz="1400" dirty="0"/>
            </a:br>
            <a:r>
              <a:rPr lang="en-AU" sz="1400" dirty="0"/>
              <a:t>and sense of community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B530A7-B3DC-409B-B943-05390FFCBDCD}"/>
              </a:ext>
            </a:extLst>
          </p:cNvPr>
          <p:cNvSpPr/>
          <p:nvPr/>
        </p:nvSpPr>
        <p:spPr>
          <a:xfrm>
            <a:off x="1183210" y="4845975"/>
            <a:ext cx="2420493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Sources of personal </a:t>
            </a:r>
            <a:br>
              <a:rPr lang="en-AU" sz="1400" dirty="0"/>
            </a:br>
            <a:r>
              <a:rPr lang="en-AU" sz="1400" dirty="0"/>
              <a:t>challenge and sense of </a:t>
            </a:r>
            <a:br>
              <a:rPr lang="en-AU" sz="1400" dirty="0"/>
            </a:br>
            <a:r>
              <a:rPr lang="en-AU" sz="1400" dirty="0"/>
              <a:t>triumph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13E6B2-3245-40E4-A888-21778658AD4B}"/>
              </a:ext>
            </a:extLst>
          </p:cNvPr>
          <p:cNvSpPr/>
          <p:nvPr/>
        </p:nvSpPr>
        <p:spPr>
          <a:xfrm>
            <a:off x="8546313" y="1067715"/>
            <a:ext cx="2420493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Sources of self-value and sense of worth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41D2DC-A684-47E0-A851-0480103BAFB3}"/>
              </a:ext>
            </a:extLst>
          </p:cNvPr>
          <p:cNvSpPr/>
          <p:nvPr/>
        </p:nvSpPr>
        <p:spPr>
          <a:xfrm>
            <a:off x="8546313" y="4861578"/>
            <a:ext cx="2420493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Sources of personal satisfaction and sense of immersion</a:t>
            </a:r>
          </a:p>
        </p:txBody>
      </p:sp>
    </p:spTree>
    <p:extLst>
      <p:ext uri="{BB962C8B-B14F-4D97-AF65-F5344CB8AC3E}">
        <p14:creationId xmlns:p14="http://schemas.microsoft.com/office/powerpoint/2010/main" val="238423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0247C6-033F-ED45-B21A-290FB426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12192000" cy="307777"/>
          </a:xfrm>
        </p:spPr>
        <p:txBody>
          <a:bodyPr/>
          <a:lstStyle/>
          <a:p>
            <a:r>
              <a:rPr lang="en-US" sz="3000" dirty="0"/>
              <a:t>The 20 Factors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5700-87C5-5D49-81A9-18C2CFDF90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2022 Sova Assessment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C68AC-DF8B-724A-8619-28F3D272C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9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79697C-5DE7-4CC3-B710-828AD3C4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5" y="1258917"/>
            <a:ext cx="5868973" cy="38960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5512A9-A2A4-4FDE-9A66-0F4EB6028CD6}"/>
              </a:ext>
            </a:extLst>
          </p:cNvPr>
          <p:cNvGrpSpPr/>
          <p:nvPr/>
        </p:nvGrpSpPr>
        <p:grpSpPr>
          <a:xfrm>
            <a:off x="6236356" y="1258917"/>
            <a:ext cx="5868973" cy="3896030"/>
            <a:chOff x="6236356" y="1258917"/>
            <a:chExt cx="5868973" cy="38960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C9EFA0-CE28-4742-AE6C-3B5470AE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0016" y="1531201"/>
              <a:ext cx="5865313" cy="36237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DB1F13-59C9-4B02-AAF3-384BE9C76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8957"/>
            <a:stretch/>
          </p:blipFill>
          <p:spPr>
            <a:xfrm>
              <a:off x="6236356" y="1258917"/>
              <a:ext cx="5868973" cy="430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284479"/>
      </p:ext>
    </p:extLst>
  </p:cSld>
  <p:clrMapOvr>
    <a:masterClrMapping/>
  </p:clrMapOvr>
</p:sld>
</file>

<file path=ppt/theme/theme1.xml><?xml version="1.0" encoding="utf-8"?>
<a:theme xmlns:a="http://schemas.openxmlformats.org/drawingml/2006/main" name="SOVA PPT template 01022019">
  <a:themeElements>
    <a:clrScheme name="Custom 2">
      <a:dk1>
        <a:srgbClr val="545759"/>
      </a:dk1>
      <a:lt1>
        <a:srgbClr val="FFFFFF"/>
      </a:lt1>
      <a:dk2>
        <a:srgbClr val="8A8B8C"/>
      </a:dk2>
      <a:lt2>
        <a:srgbClr val="FFFFFF"/>
      </a:lt2>
      <a:accent1>
        <a:srgbClr val="0E107A"/>
      </a:accent1>
      <a:accent2>
        <a:srgbClr val="447EFA"/>
      </a:accent2>
      <a:accent3>
        <a:srgbClr val="E756F9"/>
      </a:accent3>
      <a:accent4>
        <a:srgbClr val="D0F4FE"/>
      </a:accent4>
      <a:accent5>
        <a:srgbClr val="FEFFFE"/>
      </a:accent5>
      <a:accent6>
        <a:srgbClr val="030403"/>
      </a:accent6>
      <a:hlink>
        <a:srgbClr val="0E107A"/>
      </a:hlink>
      <a:folHlink>
        <a:srgbClr val="E756F9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D44387-06A5-3D49-9F28-21A1E43E5F4E}" vid="{FB9E65D8-8DE8-BE48-8AD3-43EB056B61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SOVA PPT template 01022019</Template>
  <TotalTime>0</TotalTime>
  <Words>1040</Words>
  <Application>Microsoft Office PowerPoint</Application>
  <PresentationFormat>Widescreen</PresentationFormat>
  <Paragraphs>146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Burgess</vt:lpstr>
      <vt:lpstr>Calibri</vt:lpstr>
      <vt:lpstr>Mabry Pro</vt:lpstr>
      <vt:lpstr>Verdana</vt:lpstr>
      <vt:lpstr>SOVA PPT template 01022019</vt:lpstr>
      <vt:lpstr>PowerPoint Presentation</vt:lpstr>
      <vt:lpstr>Employees are re-thinking their positions…</vt:lpstr>
      <vt:lpstr>PowerPoint Presentation</vt:lpstr>
      <vt:lpstr>Businesses need to re-understand employees to retain top talent</vt:lpstr>
      <vt:lpstr>Why Measure Motivation?</vt:lpstr>
      <vt:lpstr>Sova’s Motivation Questionnaire</vt:lpstr>
      <vt:lpstr>Motivation and Personality</vt:lpstr>
      <vt:lpstr>Sova’s Motivation Model</vt:lpstr>
      <vt:lpstr>The 20 Factors</vt:lpstr>
      <vt:lpstr>Reliability &amp; Validity</vt:lpstr>
      <vt:lpstr>Example Question</vt:lpstr>
      <vt:lpstr>Reports available</vt:lpstr>
      <vt:lpstr>Practitioner Report</vt:lpstr>
      <vt:lpstr>Practitioner Report</vt:lpstr>
      <vt:lpstr>Manager Report</vt:lpstr>
      <vt:lpstr>Manager Report</vt:lpstr>
      <vt:lpstr>Coaching Report</vt:lpstr>
      <vt:lpstr>Coaching Report</vt:lpstr>
      <vt:lpstr>Candidate Report</vt:lpstr>
      <vt:lpstr>Candidate Report</vt:lpstr>
      <vt:lpstr>Language Availability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Lane</dc:creator>
  <cp:lastModifiedBy>Iain Purchase</cp:lastModifiedBy>
  <cp:revision>90</cp:revision>
  <cp:lastPrinted>2017-08-17T13:10:59Z</cp:lastPrinted>
  <dcterms:created xsi:type="dcterms:W3CDTF">2021-03-08T16:36:22Z</dcterms:created>
  <dcterms:modified xsi:type="dcterms:W3CDTF">2022-09-06T10:57:39Z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2016-06-26T00:00:00Z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2016-06-26T00:00:00Z</vt:filetime>
  </property>
</Properties>
</file>