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4"/>
    <p:sldMasterId id="2147484114" r:id="rId5"/>
    <p:sldMasterId id="2147484150" r:id="rId6"/>
  </p:sldMasterIdLst>
  <p:notesMasterIdLst>
    <p:notesMasterId r:id="rId8"/>
  </p:notesMasterIdLst>
  <p:handoutMasterIdLst>
    <p:handoutMasterId r:id="rId9"/>
  </p:handoutMasterIdLst>
  <p:sldIdLst>
    <p:sldId id="4451" r:id="rId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vin Mulcahy" initials="GM" lastIdx="1" clrIdx="0"/>
  <p:cmAuthor id="2" name="Claire Rahmatallah" initials="CR" lastIdx="31" clrIdx="1">
    <p:extLst>
      <p:ext uri="{19B8F6BF-5375-455C-9EA6-DF929625EA0E}">
        <p15:presenceInfo xmlns:p15="http://schemas.microsoft.com/office/powerpoint/2012/main" userId="S::claire.rahmatallah@sovaassessment.com::aabfabb1-c1b4-46af-9c27-82f4b380d9bc" providerId="AD"/>
      </p:ext>
    </p:extLst>
  </p:cmAuthor>
  <p:cmAuthor id="3" name="Kylie McIntyre" initials="KM" lastIdx="45" clrIdx="2">
    <p:extLst>
      <p:ext uri="{19B8F6BF-5375-455C-9EA6-DF929625EA0E}">
        <p15:presenceInfo xmlns:p15="http://schemas.microsoft.com/office/powerpoint/2012/main" userId="S::kylie.mcintyre@sovaassessment.com::c45960df-0d8e-4b81-aa49-934371cf3518" providerId="AD"/>
      </p:ext>
    </p:extLst>
  </p:cmAuthor>
  <p:cmAuthor id="4" name="Victoria Fairbank" initials="VF" lastIdx="38" clrIdx="3">
    <p:extLst>
      <p:ext uri="{19B8F6BF-5375-455C-9EA6-DF929625EA0E}">
        <p15:presenceInfo xmlns:p15="http://schemas.microsoft.com/office/powerpoint/2012/main" userId="78628ff3b46c28dd" providerId="Windows Live"/>
      </p:ext>
    </p:extLst>
  </p:cmAuthor>
  <p:cmAuthor id="5" name="Emily Williams" initials="EW" lastIdx="1" clrIdx="4">
    <p:extLst>
      <p:ext uri="{19B8F6BF-5375-455C-9EA6-DF929625EA0E}">
        <p15:presenceInfo xmlns:p15="http://schemas.microsoft.com/office/powerpoint/2012/main" userId="S::emily.williams@sovaassessment.com::f23f6a74-c0ad-4395-8e50-f96f85a230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FFB"/>
    <a:srgbClr val="E856FA"/>
    <a:srgbClr val="0E107A"/>
    <a:srgbClr val="011E9D"/>
    <a:srgbClr val="D6F4FF"/>
    <a:srgbClr val="9EBFFF"/>
    <a:srgbClr val="8682BB"/>
    <a:srgbClr val="D1F5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CFEA9-40A5-11FB-DCBC-08A68076BDA0}" v="33" dt="2023-06-05T13:23:29.898"/>
    <p1510:client id="{2049775A-6FA1-8276-7A92-09BF84DD6E12}" v="6" dt="2023-03-23T19:15:04.8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84750" autoAdjust="0"/>
  </p:normalViewPr>
  <p:slideViewPr>
    <p:cSldViewPr>
      <p:cViewPr varScale="1">
        <p:scale>
          <a:sx n="105" d="100"/>
          <a:sy n="105" d="100"/>
        </p:scale>
        <p:origin x="678" y="96"/>
      </p:cViewPr>
      <p:guideLst>
        <p:guide orient="horz" pos="2886"/>
        <p:guide pos="2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-11604"/>
    </p:cViewPr>
  </p:sorterViewPr>
  <p:notesViewPr>
    <p:cSldViewPr>
      <p:cViewPr varScale="1">
        <p:scale>
          <a:sx n="67" d="100"/>
          <a:sy n="67" d="100"/>
        </p:scale>
        <p:origin x="1228" y="56"/>
      </p:cViewPr>
      <p:guideLst>
        <p:guide orient="horz" pos="2160"/>
        <p:guide pos="38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Mitchell" userId="S::claire.mitchell@sovaassessment.com::38a87b1c-c224-42bf-9cd2-7429af2d9573" providerId="AD" clId="Web-{014CFEA9-40A5-11FB-DCBC-08A68076BDA0}"/>
    <pc:docChg chg="delSld modSld">
      <pc:chgData name="Claire Mitchell" userId="S::claire.mitchell@sovaassessment.com::38a87b1c-c224-42bf-9cd2-7429af2d9573" providerId="AD" clId="Web-{014CFEA9-40A5-11FB-DCBC-08A68076BDA0}" dt="2023-06-05T13:23:26.258" v="31" actId="20577"/>
      <pc:docMkLst>
        <pc:docMk/>
      </pc:docMkLst>
      <pc:sldChg chg="del">
        <pc:chgData name="Claire Mitchell" userId="S::claire.mitchell@sovaassessment.com::38a87b1c-c224-42bf-9cd2-7429af2d9573" providerId="AD" clId="Web-{014CFEA9-40A5-11FB-DCBC-08A68076BDA0}" dt="2023-06-05T13:22:42.645" v="13"/>
        <pc:sldMkLst>
          <pc:docMk/>
          <pc:sldMk cId="87335535" sldId="35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8.663" v="27"/>
        <pc:sldMkLst>
          <pc:docMk/>
          <pc:sldMk cId="664649103" sldId="457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5.066" v="9"/>
        <pc:sldMkLst>
          <pc:docMk/>
          <pc:sldMk cId="3965928763" sldId="549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4.537" v="25"/>
        <pc:sldMkLst>
          <pc:docMk/>
          <pc:sldMk cId="3995081821" sldId="110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2.350" v="23"/>
        <pc:sldMkLst>
          <pc:docMk/>
          <pc:sldMk cId="174717972" sldId="3024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3.536" v="14"/>
        <pc:sldMkLst>
          <pc:docMk/>
          <pc:sldMk cId="3008866718" sldId="4156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4.286" v="15"/>
        <pc:sldMkLst>
          <pc:docMk/>
          <pc:sldMk cId="616127498" sldId="420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1.598" v="12"/>
        <pc:sldMkLst>
          <pc:docMk/>
          <pc:sldMk cId="478481594" sldId="4204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8.755" v="20"/>
        <pc:sldMkLst>
          <pc:docMk/>
          <pc:sldMk cId="2363893545" sldId="4208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4.895" v="8"/>
        <pc:sldMkLst>
          <pc:docMk/>
          <pc:sldMk cId="1864410616" sldId="4260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14.819" v="29"/>
        <pc:sldMkLst>
          <pc:docMk/>
          <pc:sldMk cId="3619870336" sldId="426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7.491" v="26"/>
        <pc:sldMkLst>
          <pc:docMk/>
          <pc:sldMk cId="3197483507" sldId="4268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0.597" v="1"/>
        <pc:sldMkLst>
          <pc:docMk/>
          <pc:sldMk cId="3437079199" sldId="4277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4.848" v="7"/>
        <pc:sldMkLst>
          <pc:docMk/>
          <pc:sldMk cId="1532553070" sldId="4279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3.037" v="24"/>
        <pc:sldMkLst>
          <pc:docMk/>
          <pc:sldMk cId="1035690" sldId="428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56.677" v="21"/>
        <pc:sldMkLst>
          <pc:docMk/>
          <pc:sldMk cId="2902908468" sldId="4291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0.803" v="22"/>
        <pc:sldMkLst>
          <pc:docMk/>
          <pc:sldMk cId="1579547084" sldId="4292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9.973" v="11"/>
        <pc:sldMkLst>
          <pc:docMk/>
          <pc:sldMk cId="1533128547" sldId="429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7.114" v="19"/>
        <pc:sldMkLst>
          <pc:docMk/>
          <pc:sldMk cId="3409841948" sldId="4298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5.536" v="17"/>
        <pc:sldMkLst>
          <pc:docMk/>
          <pc:sldMk cId="3364949551" sldId="4299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3:09.397" v="28"/>
        <pc:sldMkLst>
          <pc:docMk/>
          <pc:sldMk cId="1998320060" sldId="4301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5.302" v="16"/>
        <pc:sldMkLst>
          <pc:docMk/>
          <pc:sldMk cId="937602373" sldId="4304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46.302" v="18"/>
        <pc:sldMkLst>
          <pc:docMk/>
          <pc:sldMk cId="1105287259" sldId="4305"/>
        </pc:sldMkLst>
      </pc:sldChg>
      <pc:sldChg chg="modSp">
        <pc:chgData name="Claire Mitchell" userId="S::claire.mitchell@sovaassessment.com::38a87b1c-c224-42bf-9cd2-7429af2d9573" providerId="AD" clId="Web-{014CFEA9-40A5-11FB-DCBC-08A68076BDA0}" dt="2023-06-05T13:23:26.258" v="31" actId="20577"/>
        <pc:sldMkLst>
          <pc:docMk/>
          <pc:sldMk cId="2323427648" sldId="4451"/>
        </pc:sldMkLst>
        <pc:spChg chg="mod">
          <ac:chgData name="Claire Mitchell" userId="S::claire.mitchell@sovaassessment.com::38a87b1c-c224-42bf-9cd2-7429af2d9573" providerId="AD" clId="Web-{014CFEA9-40A5-11FB-DCBC-08A68076BDA0}" dt="2023-06-05T13:23:26.258" v="31" actId="20577"/>
          <ac:spMkLst>
            <pc:docMk/>
            <pc:sldMk cId="2323427648" sldId="4451"/>
            <ac:spMk id="2" creationId="{BEA6EFAB-481C-4634-8720-7D9A83A6B800}"/>
          </ac:spMkLst>
        </pc:spChg>
      </pc:sldChg>
      <pc:sldChg chg="del">
        <pc:chgData name="Claire Mitchell" userId="S::claire.mitchell@sovaassessment.com::38a87b1c-c224-42bf-9cd2-7429af2d9573" providerId="AD" clId="Web-{014CFEA9-40A5-11FB-DCBC-08A68076BDA0}" dt="2023-06-05T13:22:38.473" v="10"/>
        <pc:sldMkLst>
          <pc:docMk/>
          <pc:sldMk cId="2363358872" sldId="4452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28.972" v="0"/>
        <pc:sldMkLst>
          <pc:docMk/>
          <pc:sldMk cId="3971166808" sldId="4553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4.254" v="6"/>
        <pc:sldMkLst>
          <pc:docMk/>
          <pc:sldMk cId="2154824689" sldId="4554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2.816" v="2"/>
        <pc:sldMkLst>
          <pc:docMk/>
          <pc:sldMk cId="2747995046" sldId="4555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3.441" v="3"/>
        <pc:sldMkLst>
          <pc:docMk/>
          <pc:sldMk cId="3848988035" sldId="4556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3.582" v="4"/>
        <pc:sldMkLst>
          <pc:docMk/>
          <pc:sldMk cId="2329879139" sldId="4557"/>
        </pc:sldMkLst>
      </pc:sldChg>
      <pc:sldChg chg="del">
        <pc:chgData name="Claire Mitchell" userId="S::claire.mitchell@sovaassessment.com::38a87b1c-c224-42bf-9cd2-7429af2d9573" providerId="AD" clId="Web-{014CFEA9-40A5-11FB-DCBC-08A68076BDA0}" dt="2023-06-05T13:22:33.926" v="5"/>
        <pc:sldMkLst>
          <pc:docMk/>
          <pc:sldMk cId="2603247164" sldId="4558"/>
        </pc:sldMkLst>
      </pc:sldChg>
    </pc:docChg>
  </pc:docChgLst>
  <pc:docChgLst>
    <pc:chgData name="Miranda Hanes" userId="S::miranda.hanes@sovaassessment.com::130f12c8-ef32-482e-9c9a-34d4f07b47ce" providerId="AD" clId="Web-{2049775A-6FA1-8276-7A92-09BF84DD6E12}"/>
    <pc:docChg chg="addSld delSld">
      <pc:chgData name="Miranda Hanes" userId="S::miranda.hanes@sovaassessment.com::130f12c8-ef32-482e-9c9a-34d4f07b47ce" providerId="AD" clId="Web-{2049775A-6FA1-8276-7A92-09BF84DD6E12}" dt="2023-03-23T19:15:02.958" v="1"/>
      <pc:docMkLst>
        <pc:docMk/>
      </pc:docMkLst>
      <pc:sldChg chg="add del">
        <pc:chgData name="Miranda Hanes" userId="S::miranda.hanes@sovaassessment.com::130f12c8-ef32-482e-9c9a-34d4f07b47ce" providerId="AD" clId="Web-{2049775A-6FA1-8276-7A92-09BF84DD6E12}" dt="2023-03-23T19:15:02.958" v="1"/>
        <pc:sldMkLst>
          <pc:docMk/>
          <pc:sldMk cId="3437079199" sldId="42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C1987-43E0-0B46-9248-AD76235B20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09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A2F9-7649-9A44-BA44-D9DC13069505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C6D1-B3A4-9745-B15B-32EA124A17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2.png"/><Relationship Id="rId7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10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70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2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6.png"/><Relationship Id="rId7" Type="http://schemas.openxmlformats.org/officeDocument/2006/relationships/image" Target="../media/image7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.png"/><Relationship Id="rId9" Type="http://schemas.openxmlformats.org/officeDocument/2006/relationships/image" Target="../media/image7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2.png"/><Relationship Id="rId7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2.png"/><Relationship Id="rId9" Type="http://schemas.openxmlformats.org/officeDocument/2006/relationships/image" Target="../media/image80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2.png"/><Relationship Id="rId7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1.png"/><Relationship Id="rId5" Type="http://schemas.openxmlformats.org/officeDocument/2006/relationships/image" Target="../media/image77.png"/><Relationship Id="rId4" Type="http://schemas.openxmlformats.org/officeDocument/2006/relationships/image" Target="../media/image12.png"/><Relationship Id="rId9" Type="http://schemas.openxmlformats.org/officeDocument/2006/relationships/image" Target="../media/image80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2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2.png"/><Relationship Id="rId9" Type="http://schemas.openxmlformats.org/officeDocument/2006/relationships/image" Target="../media/image85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2.png"/><Relationship Id="rId7" Type="http://schemas.openxmlformats.org/officeDocument/2006/relationships/image" Target="../media/image87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6.png"/><Relationship Id="rId5" Type="http://schemas.openxmlformats.org/officeDocument/2006/relationships/image" Target="../media/image80.png"/><Relationship Id="rId4" Type="http://schemas.openxmlformats.org/officeDocument/2006/relationships/image" Target="../media/image12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2.png"/><Relationship Id="rId7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1.png"/><Relationship Id="rId5" Type="http://schemas.openxmlformats.org/officeDocument/2006/relationships/image" Target="../media/image77.png"/><Relationship Id="rId4" Type="http://schemas.openxmlformats.org/officeDocument/2006/relationships/image" Target="../media/image12.png"/><Relationship Id="rId9" Type="http://schemas.openxmlformats.org/officeDocument/2006/relationships/image" Target="../media/image80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3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89.png"/><Relationship Id="rId9" Type="http://schemas.openxmlformats.org/officeDocument/2006/relationships/image" Target="../media/image8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2.png"/><Relationship Id="rId7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1.png"/><Relationship Id="rId5" Type="http://schemas.openxmlformats.org/officeDocument/2006/relationships/image" Target="../media/image77.png"/><Relationship Id="rId4" Type="http://schemas.openxmlformats.org/officeDocument/2006/relationships/image" Target="../media/image12.png"/><Relationship Id="rId9" Type="http://schemas.openxmlformats.org/officeDocument/2006/relationships/image" Target="../media/image80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3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90.png"/><Relationship Id="rId9" Type="http://schemas.openxmlformats.org/officeDocument/2006/relationships/image" Target="../media/image85.pn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12.pn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17" Type="http://schemas.openxmlformats.org/officeDocument/2006/relationships/image" Target="../media/image104.png"/><Relationship Id="rId2" Type="http://schemas.openxmlformats.org/officeDocument/2006/relationships/image" Target="../media/image22.png"/><Relationship Id="rId16" Type="http://schemas.openxmlformats.org/officeDocument/2006/relationships/image" Target="../media/image10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Layouts/_rels/slideLayout1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9" Type="http://schemas.openxmlformats.org/officeDocument/2006/relationships/image" Target="../media/image140.png"/><Relationship Id="rId21" Type="http://schemas.openxmlformats.org/officeDocument/2006/relationships/image" Target="../media/image122.png"/><Relationship Id="rId34" Type="http://schemas.openxmlformats.org/officeDocument/2006/relationships/image" Target="../media/image135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33" Type="http://schemas.openxmlformats.org/officeDocument/2006/relationships/image" Target="../media/image134.png"/><Relationship Id="rId38" Type="http://schemas.openxmlformats.org/officeDocument/2006/relationships/image" Target="../media/image139.png"/><Relationship Id="rId2" Type="http://schemas.openxmlformats.org/officeDocument/2006/relationships/image" Target="../media/image105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1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32" Type="http://schemas.openxmlformats.org/officeDocument/2006/relationships/image" Target="../media/image133.png"/><Relationship Id="rId37" Type="http://schemas.openxmlformats.org/officeDocument/2006/relationships/image" Target="../media/image138.png"/><Relationship Id="rId40" Type="http://schemas.openxmlformats.org/officeDocument/2006/relationships/image" Target="../media/image141.jpe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7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2.png"/><Relationship Id="rId4" Type="http://schemas.openxmlformats.org/officeDocument/2006/relationships/image" Target="../media/image12.png"/><Relationship Id="rId9" Type="http://schemas.openxmlformats.org/officeDocument/2006/relationships/image" Target="../media/image110.jpe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30" Type="http://schemas.openxmlformats.org/officeDocument/2006/relationships/image" Target="../media/image131.png"/><Relationship Id="rId35" Type="http://schemas.openxmlformats.org/officeDocument/2006/relationships/image" Target="../media/image136.png"/><Relationship Id="rId8" Type="http://schemas.openxmlformats.org/officeDocument/2006/relationships/image" Target="../media/image109.png"/><Relationship Id="rId3" Type="http://schemas.openxmlformats.org/officeDocument/2006/relationships/image" Target="../media/image22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26.png"/><Relationship Id="rId3" Type="http://schemas.openxmlformats.org/officeDocument/2006/relationships/image" Target="../media/image12.png"/><Relationship Id="rId21" Type="http://schemas.openxmlformats.org/officeDocument/2006/relationships/image" Target="../media/image157.png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28.png"/><Relationship Id="rId2" Type="http://schemas.openxmlformats.org/officeDocument/2006/relationships/image" Target="../media/image22.png"/><Relationship Id="rId16" Type="http://schemas.openxmlformats.org/officeDocument/2006/relationships/image" Target="../media/image153.png"/><Relationship Id="rId20" Type="http://schemas.openxmlformats.org/officeDocument/2006/relationships/image" Target="../media/image131.png"/><Relationship Id="rId29" Type="http://schemas.openxmlformats.org/officeDocument/2006/relationships/image" Target="../media/image16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24" Type="http://schemas.openxmlformats.org/officeDocument/2006/relationships/image" Target="../media/image160.png"/><Relationship Id="rId5" Type="http://schemas.openxmlformats.org/officeDocument/2006/relationships/image" Target="../media/image143.png"/><Relationship Id="rId15" Type="http://schemas.openxmlformats.org/officeDocument/2006/relationships/image" Target="../media/image152.png"/><Relationship Id="rId23" Type="http://schemas.openxmlformats.org/officeDocument/2006/relationships/image" Target="../media/image159.jpeg"/><Relationship Id="rId28" Type="http://schemas.openxmlformats.org/officeDocument/2006/relationships/image" Target="../media/image162.png"/><Relationship Id="rId10" Type="http://schemas.openxmlformats.org/officeDocument/2006/relationships/image" Target="../media/image125.png"/><Relationship Id="rId19" Type="http://schemas.openxmlformats.org/officeDocument/2006/relationships/image" Target="../media/image156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Relationship Id="rId22" Type="http://schemas.openxmlformats.org/officeDocument/2006/relationships/image" Target="../media/image158.png"/><Relationship Id="rId27" Type="http://schemas.openxmlformats.org/officeDocument/2006/relationships/image" Target="../media/image161.pn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jpeg"/><Relationship Id="rId3" Type="http://schemas.openxmlformats.org/officeDocument/2006/relationships/image" Target="../media/image12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jpe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2.png"/><Relationship Id="rId7" Type="http://schemas.openxmlformats.org/officeDocument/2006/relationships/image" Target="../media/image176.png"/><Relationship Id="rId12" Type="http://schemas.openxmlformats.org/officeDocument/2006/relationships/image" Target="../media/image18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5.png"/><Relationship Id="rId11" Type="http://schemas.openxmlformats.org/officeDocument/2006/relationships/image" Target="../media/image179.png"/><Relationship Id="rId5" Type="http://schemas.openxmlformats.org/officeDocument/2006/relationships/image" Target="../media/image174.png"/><Relationship Id="rId10" Type="http://schemas.openxmlformats.org/officeDocument/2006/relationships/image" Target="../media/image178.png"/><Relationship Id="rId4" Type="http://schemas.openxmlformats.org/officeDocument/2006/relationships/image" Target="../media/image164.png"/><Relationship Id="rId9" Type="http://schemas.openxmlformats.org/officeDocument/2006/relationships/image" Target="../media/image177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12.png"/><Relationship Id="rId9" Type="http://schemas.openxmlformats.org/officeDocument/2006/relationships/image" Target="../media/image6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5DCF-BF92-8042-90C3-09C2D9A72A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-23325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98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248563-2205-054A-ADE6-719364393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410"/>
          <a:stretch/>
        </p:blipFill>
        <p:spPr>
          <a:xfrm>
            <a:off x="1667691" y="576081"/>
            <a:ext cx="11023143" cy="62819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743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F4B60-F86E-68B3-325E-DB0B5293A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824" y="-224254"/>
            <a:ext cx="10526253" cy="5708676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Assessment Challenges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ADCEC29-7048-FE8B-B397-9D2B3118DE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2630084"/>
            <a:ext cx="10139808" cy="3422426"/>
          </a:xfrm>
        </p:spPr>
        <p:txBody>
          <a:bodyPr tIns="0" rIns="1440000" bIns="0" numCol="1" spcCol="540000">
            <a:normAutofit/>
          </a:bodyPr>
          <a:lstStyle>
            <a:lvl1pPr marL="0" indent="0">
              <a:lnSpc>
                <a:spcPts val="2060"/>
              </a:lnSpc>
              <a:buSzPct val="112000"/>
              <a:buFontTx/>
              <a:buNone/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High cost of ownership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Off-the-shelf, ‘cookie-cutter’, single-purpose assessment technology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Legacy ‘first-generation’ assessment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Technology and processes that perpetuate bias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A poor candidate experience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A ‘skills only’ approach that doesn’t measure ‘potential’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Data with no predictive power or actionable insights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1C7AE-BB48-CEAF-9CB6-9B5EA9D631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924" y="592660"/>
            <a:ext cx="2407692" cy="2407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55DD6-AD77-EA07-F8D7-09D4FB87734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764" y="3985854"/>
            <a:ext cx="2448500" cy="240769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D3F529-3CB0-8CCD-C289-179CA09C9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19953" y="1160748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On average there are over ten recruitment solutions in an 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end-to-end hiring process*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71AA2DF-3FF3-C155-4B63-8A10553B77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6" y="4517928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1 in 2 </a:t>
            </a:r>
          </a:p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companies 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measure the ROI of their recruitment </a:t>
            </a:r>
          </a:p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tech investment*</a:t>
            </a:r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940E65AE-D798-1308-1FCA-C49171C3D628}"/>
              </a:ext>
            </a:extLst>
          </p:cNvPr>
          <p:cNvSpPr txBox="1">
            <a:spLocks/>
          </p:cNvSpPr>
          <p:nvPr userDrawn="1"/>
        </p:nvSpPr>
        <p:spPr>
          <a:xfrm>
            <a:off x="2757156" y="6318000"/>
            <a:ext cx="5283059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rgbClr val="0E107A"/>
                </a:solidFill>
                <a:latin typeface="Mabry Pro" panose="020D05030400020403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*Aptitude Research: 2022 Talent Acquisition Technology Buyer’s Guide </a:t>
            </a:r>
          </a:p>
        </p:txBody>
      </p:sp>
    </p:spTree>
    <p:extLst>
      <p:ext uri="{BB962C8B-B14F-4D97-AF65-F5344CB8AC3E}">
        <p14:creationId xmlns:p14="http://schemas.microsoft.com/office/powerpoint/2010/main" val="12750690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Assessment Challenges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F4B60-F86E-68B3-325E-DB0B5293A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824" y="-1028982"/>
            <a:ext cx="10526253" cy="5708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1C7AE-BB48-CEAF-9CB6-9B5EA9D631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608" y="592660"/>
            <a:ext cx="2407692" cy="2407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55DD6-AD77-EA07-F8D7-09D4FB8773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924" y="3341518"/>
            <a:ext cx="2448500" cy="240769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D3F529-3CB0-8CCD-C289-179CA09C9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79637" y="1160748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On average there are over ten recruitment solutions in an 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end-to-end hiring process*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71AA2DF-3FF3-C155-4B63-8A10553B77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3256" y="3873592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1 in 2 </a:t>
            </a:r>
          </a:p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companies 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measure the ROI of their recruitment </a:t>
            </a:r>
          </a:p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tech investment*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8E11700-BA75-3DA1-434F-38CC82B8A47A}"/>
              </a:ext>
            </a:extLst>
          </p:cNvPr>
          <p:cNvSpPr txBox="1">
            <a:spLocks/>
          </p:cNvSpPr>
          <p:nvPr userDrawn="1"/>
        </p:nvSpPr>
        <p:spPr>
          <a:xfrm>
            <a:off x="2757156" y="6318000"/>
            <a:ext cx="5283059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rgbClr val="0E107A"/>
                </a:solidFill>
                <a:latin typeface="Mabry Pro" panose="020D05030400020403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*Aptitude Research: 2022 Talent Acquisition Technology Buyer’s Guide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C7F879-5B6B-417E-2A48-4D777A995FF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64" y="2295171"/>
            <a:ext cx="2476500" cy="379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9048E0-6189-2F04-FAD3-0609390325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2717386"/>
            <a:ext cx="863600" cy="838200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85B2DE4-4534-0A54-9291-473AFA62AD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2603" y="3015521"/>
            <a:ext cx="1239021" cy="413479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1" i="0">
                <a:solidFill>
                  <a:schemeClr val="accent5"/>
                </a:solidFill>
                <a:latin typeface="Mabry Pro" panose="020D0503040002040303" pitchFamily="34" charset="0"/>
              </a:defRPr>
            </a:lvl1pPr>
          </a:lstStyle>
          <a:p>
            <a:pPr algn="ctr"/>
            <a:r>
              <a:rPr lang="en-GB" b="1" dirty="0">
                <a:effectLst/>
                <a:latin typeface="Mabry Pro" panose="020D0503040002040303" pitchFamily="34" charset="0"/>
              </a:rPr>
              <a:t>1</a:t>
            </a:r>
            <a:endParaRPr lang="en-GB" dirty="0">
              <a:effectLst/>
              <a:latin typeface="Mabry Pro" panose="020D0503040002040303" pitchFamily="34" charset="0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66971CF-F35D-C258-671B-7BAED15CE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324" y="3836091"/>
            <a:ext cx="3826339" cy="1634051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Off-the-shelf</a:t>
            </a: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, ‘cookie-cutter’, </a:t>
            </a: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single-purpose</a:t>
            </a: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 assessment technology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4CF2D55-3E8B-6CD1-4E53-1262DDD4621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364" y="2295171"/>
            <a:ext cx="2476500" cy="3797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8F5751-1E21-142B-9F46-58C038D8D8D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256" y="2717386"/>
            <a:ext cx="863600" cy="838200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5FC336C-A391-D16E-AFC9-AFB1B0A81C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7403" y="3015521"/>
            <a:ext cx="1239021" cy="413479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1" i="0">
                <a:solidFill>
                  <a:schemeClr val="accent5"/>
                </a:solidFill>
                <a:latin typeface="Mabry Pro" panose="020D0503040002040303" pitchFamily="34" charset="0"/>
              </a:defRPr>
            </a:lvl1pPr>
          </a:lstStyle>
          <a:p>
            <a:pPr algn="ctr"/>
            <a:r>
              <a:rPr lang="en-GB" b="1" dirty="0">
                <a:effectLst/>
                <a:latin typeface="Mabry Pro" panose="020D0503040002040303" pitchFamily="34" charset="0"/>
              </a:rPr>
              <a:t>2</a:t>
            </a:r>
            <a:endParaRPr lang="en-GB" dirty="0">
              <a:effectLst/>
              <a:latin typeface="Mabry Pro" panose="020D0503040002040303" pitchFamily="34" charset="0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939D359-5A55-FA84-B288-7A0F628DE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58124" y="3836091"/>
            <a:ext cx="3826339" cy="1634051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A </a:t>
            </a: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‘skills only’ </a:t>
            </a: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approach </a:t>
            </a:r>
            <a:b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that doesn’t </a:t>
            </a:r>
            <a:b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measure ‘potential’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C0D06E9-101F-CB63-D72D-600F9470A25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301" y="2295171"/>
            <a:ext cx="2476500" cy="3797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B26C53-8746-C212-2A92-83BAC2D2BD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193" y="2717386"/>
            <a:ext cx="863600" cy="838200"/>
          </a:xfrm>
          <a:prstGeom prst="rect">
            <a:avLst/>
          </a:prstGeom>
        </p:spPr>
      </p:pic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1591738E-78DC-7D3E-999F-5A997097FA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9340" y="3015521"/>
            <a:ext cx="1239021" cy="413479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1" i="0">
                <a:solidFill>
                  <a:schemeClr val="accent5"/>
                </a:solidFill>
                <a:latin typeface="Mabry Pro" panose="020D0503040002040303" pitchFamily="34" charset="0"/>
              </a:defRPr>
            </a:lvl1pPr>
          </a:lstStyle>
          <a:p>
            <a:pPr algn="ctr"/>
            <a:r>
              <a:rPr lang="en-GB" b="1" dirty="0">
                <a:effectLst/>
                <a:latin typeface="Mabry Pro" panose="020D0503040002040303" pitchFamily="34" charset="0"/>
              </a:rPr>
              <a:t>3</a:t>
            </a:r>
            <a:endParaRPr lang="en-GB" dirty="0">
              <a:effectLst/>
              <a:latin typeface="Mabry Pro" panose="020D0503040002040303" pitchFamily="34" charset="0"/>
            </a:endParaRP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CF3A36A9-E2E1-DA67-0053-240F3A470C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0061" y="3836091"/>
            <a:ext cx="3826339" cy="1634051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Data with </a:t>
            </a:r>
            <a:b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 predictive power or actionable insights</a:t>
            </a: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12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2C52490-8901-9BC1-29C1-D2A6A6145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Burgess" panose="02000503080000020003" pitchFamily="2" charset="77"/>
              </a:rPr>
              <a:t>Hiring </a:t>
            </a:r>
            <a:br>
              <a:rPr lang="en-GB" dirty="0">
                <a:effectLst/>
                <a:latin typeface="Burgess" panose="02000503080000020003" pitchFamily="2" charset="77"/>
              </a:rPr>
            </a:br>
            <a:r>
              <a:rPr lang="en-GB" dirty="0">
                <a:effectLst/>
                <a:latin typeface="Burgess" panose="02000503080000020003" pitchFamily="2" charset="77"/>
              </a:rPr>
              <a:t>Optimisation: </a:t>
            </a:r>
            <a:br>
              <a:rPr lang="en-GB" dirty="0">
                <a:effectLst/>
                <a:latin typeface="Burgess" panose="02000503080000020003" pitchFamily="2" charset="77"/>
              </a:rPr>
            </a:br>
            <a:r>
              <a:rPr lang="en-GB" dirty="0">
                <a:solidFill>
                  <a:srgbClr val="F949FF"/>
                </a:solidFill>
                <a:effectLst/>
                <a:latin typeface="Burgess" panose="02000503080000020003" pitchFamily="2" charset="77"/>
              </a:rPr>
              <a:t>The 5 Levers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0274C2-0984-B2D8-F779-7DBDB674D1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747" y="928986"/>
            <a:ext cx="4876800" cy="4876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077DE-22A2-C357-A67D-4DDD4059E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784" y="4725144"/>
            <a:ext cx="3441700" cy="2132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DA4A0C-131A-572E-3B7B-9B138257C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296119">
            <a:off x="9439552" y="-135676"/>
            <a:ext cx="3009757" cy="22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19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effectLst/>
                <a:latin typeface="Burgess" panose="02000503080000020003" pitchFamily="2" charset="77"/>
              </a:rPr>
              <a:t>Hiring </a:t>
            </a:r>
            <a:br>
              <a:rPr lang="en-GB" dirty="0">
                <a:effectLst/>
                <a:latin typeface="Burgess" panose="02000503080000020003" pitchFamily="2" charset="77"/>
              </a:rPr>
            </a:br>
            <a:r>
              <a:rPr lang="en-GB" dirty="0">
                <a:effectLst/>
                <a:latin typeface="Burgess" panose="02000503080000020003" pitchFamily="2" charset="77"/>
              </a:rPr>
              <a:t>Optimisation: </a:t>
            </a:r>
            <a:br>
              <a:rPr lang="en-GB" dirty="0">
                <a:effectLst/>
                <a:latin typeface="Burgess" panose="02000503080000020003" pitchFamily="2" charset="77"/>
              </a:rPr>
            </a:br>
            <a:r>
              <a:rPr lang="en-GB" dirty="0">
                <a:solidFill>
                  <a:srgbClr val="F949FF"/>
                </a:solidFill>
                <a:effectLst/>
                <a:latin typeface="Burgess" panose="02000503080000020003" pitchFamily="2" charset="77"/>
              </a:rPr>
              <a:t>The 5 Levers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GB" dirty="0">
              <a:solidFill>
                <a:srgbClr val="170F7D"/>
              </a:solidFill>
              <a:effectLst/>
              <a:latin typeface="Burgess" panose="02000503080000020003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9C177-9D47-1F6E-4029-F30A0DDC06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747" y="928986"/>
            <a:ext cx="4876800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7BB866-633B-F54D-A2CE-F1E845825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784" y="4725144"/>
            <a:ext cx="3441700" cy="2132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A4C3D1-1451-DE7F-5023-456E92FF6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296119">
            <a:off x="9439552" y="-135676"/>
            <a:ext cx="3009757" cy="2226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2DAD27-6905-35C1-77B8-99F142DBC5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96" y="2144808"/>
            <a:ext cx="2264488" cy="2264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9B8E7-083E-2612-B9E8-8EBE59F027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346" y="5532183"/>
            <a:ext cx="1571634" cy="15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916B1E-F6CF-9834-488E-45EBA7F055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022" y="-518898"/>
            <a:ext cx="1571634" cy="15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95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3" y="1083384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1. Accelerate Time to Hire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996BB-577E-7BE9-7ABD-A38B41FD60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1952401"/>
            <a:ext cx="2070100" cy="408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3706F0-34BB-A155-AC34-243144AC98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192" y="1952401"/>
            <a:ext cx="2070100" cy="4089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0FBE67-3CA3-4D81-0B4A-AAA24B8853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737" y="1952401"/>
            <a:ext cx="2070100" cy="408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5EAF33-4AE5-F6E8-FCC1-E6503A4832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54" y="1952401"/>
            <a:ext cx="2070100" cy="408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C838A-7671-5281-1758-9D4876C08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866" y="1952401"/>
            <a:ext cx="2070100" cy="4089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4F60F60-9669-438E-31F8-CAD4930A57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282" y="260648"/>
            <a:ext cx="2077196" cy="2063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72EAE4-8242-F8CA-DD24-24CC51E6A1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982" y="260648"/>
            <a:ext cx="2077196" cy="20637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E1F183-9F02-840C-613B-27057ED310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3428999"/>
            <a:ext cx="863600" cy="838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B463EE-4782-E8AC-5AAD-B5906863DF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3428999"/>
            <a:ext cx="863600" cy="838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1BAB1F-E825-CA28-C538-C5DAA22333A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3428999"/>
            <a:ext cx="863600" cy="838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2F9B1D-C49E-1F23-16E6-6838599DD0A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080" y="3448102"/>
            <a:ext cx="863600" cy="838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B73AA0-85D9-D692-169F-09F3D332E8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32" y="3428999"/>
            <a:ext cx="863600" cy="838200"/>
          </a:xfrm>
          <a:prstGeom prst="rect">
            <a:avLst/>
          </a:prstGeom>
        </p:spPr>
      </p:pic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CFEA9E4-720B-92B2-ABB5-C91454F729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9737" y="701032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European food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company saw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assessment completion rates </a:t>
            </a:r>
            <a:r>
              <a:rPr lang="en-GB" b="1" dirty="0">
                <a:effectLst/>
                <a:latin typeface="Mabry Pro" panose="020D0503040002040303" pitchFamily="34" charset="0"/>
              </a:rPr>
              <a:t>increase by 68%</a:t>
            </a:r>
            <a:r>
              <a:rPr lang="en-GB" dirty="0">
                <a:effectLst/>
                <a:latin typeface="Mabry Pro" panose="020D0503040002040303" pitchFamily="34" charset="0"/>
              </a:rPr>
              <a:t> and time to hire reduce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b="1" dirty="0">
                <a:effectLst/>
                <a:latin typeface="Mabry Pro" panose="020D0503040002040303" pitchFamily="34" charset="0"/>
              </a:rPr>
              <a:t>from 11 to &lt;2 days</a:t>
            </a:r>
            <a:endParaRPr lang="en-GB" dirty="0">
              <a:effectLst/>
              <a:latin typeface="Mabry Pro" panose="020D0503040002040303" pitchFamily="34" charset="0"/>
            </a:endParaRP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5C36CA7-6628-2BB5-65CA-EBD48B53C9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8480" y="632146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Santander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reduced their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average assessment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completion time </a:t>
            </a: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from </a:t>
            </a:r>
            <a:b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11 days to 1.5 days,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accelerating their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time to hire.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830BC6B-4A69-664E-F2E4-787C80BC6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8682" y="2413353"/>
            <a:ext cx="305135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Multiple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assessments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at different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points in time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B235A1B0-EAC1-3B4A-3559-70CE62CE09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682" y="4614500"/>
            <a:ext cx="305135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1 Assessment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journey in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one sitting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CFBA6743-954C-E8C0-27B4-94DE32C2B3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24682" y="2413353"/>
            <a:ext cx="305135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Lost days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holding 1st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interviews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CB600C4-47B0-986D-87F7-ED368FDA0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5566" y="4614500"/>
            <a:ext cx="36153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 Demand Video Interview, AI scoring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to quickly classify 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7D67AE0-852A-3542-C4DF-878D1669D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96395" y="2413353"/>
            <a:ext cx="3143820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Lost days </a:t>
            </a:r>
          </a:p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scheduling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final interviews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EF0EA4E-1AFF-9C2D-F1A0-A0D4061B2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7279" y="4742845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self scheduling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18A5687D-E959-8CE9-3E36-89705D8120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53921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Lost days holding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AC’s and interviews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with the wrong people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B1A4F0FC-5787-1D2C-A3B8-066CE44DB0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0096" y="4428329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Increased prediction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and candidate quality leads to high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conversion ratio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(3:2) and less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Hiring Manager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time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9A8E6E0C-7D49-0983-4AE5-CE27B509D0E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25633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Lost days holding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AC’s and interviews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with the wrong people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5E59083-BF6C-C743-E50B-739F883770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28608" y="4428329"/>
            <a:ext cx="3746350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Online data capture facilitates automation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of results ranking of candidates for fast decision making,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at scale.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CE77914-CC7D-6E68-544C-F67048C36E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</p:spTree>
    <p:extLst>
      <p:ext uri="{BB962C8B-B14F-4D97-AF65-F5344CB8AC3E}">
        <p14:creationId xmlns:p14="http://schemas.microsoft.com/office/powerpoint/2010/main" val="39076178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3" y="1083384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2. Improve Fairness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996BB-577E-7BE9-7ABD-A38B41FD60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1952401"/>
            <a:ext cx="2070100" cy="408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3706F0-34BB-A155-AC34-243144AC98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192" y="1952401"/>
            <a:ext cx="2070100" cy="4089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0FBE67-3CA3-4D81-0B4A-AAA24B8853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737" y="1952401"/>
            <a:ext cx="2070100" cy="408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5EAF33-4AE5-F6E8-FCC1-E6503A4832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54" y="1952401"/>
            <a:ext cx="2070100" cy="408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C838A-7671-5281-1758-9D4876C08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866" y="1952401"/>
            <a:ext cx="2070100" cy="408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E1F183-9F02-840C-613B-27057ED310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3428999"/>
            <a:ext cx="863600" cy="838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B463EE-4782-E8AC-5AAD-B5906863DF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3428999"/>
            <a:ext cx="863600" cy="838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1BAB1F-E825-CA28-C538-C5DAA2233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3428999"/>
            <a:ext cx="863600" cy="838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2F9B1D-C49E-1F23-16E6-6838599DD0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080" y="3448102"/>
            <a:ext cx="863600" cy="838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B73AA0-85D9-D692-169F-09F3D332E8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32" y="3428999"/>
            <a:ext cx="863600" cy="838200"/>
          </a:xfrm>
          <a:prstGeom prst="rect">
            <a:avLst/>
          </a:prstGeom>
        </p:spPr>
      </p:pic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830BC6B-4A69-664E-F2E4-787C80BC6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832" y="2413353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Hiring from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Gut feel or intuition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– more based on luck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than science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B235A1B0-EAC1-3B4A-3559-70CE62CE09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3959" y="4614500"/>
            <a:ext cx="338080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Clarity of what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to assess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for creates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consistency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CFBA6743-954C-E8C0-27B4-94DE32C2B3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24568" y="2413353"/>
            <a:ext cx="327252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Inconsistent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pattern of hiring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high performers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CB600C4-47B0-986D-87F7-ED368FDA0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5566" y="4614500"/>
            <a:ext cx="36153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50:50 gender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balance through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blended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assessment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7D67AE0-852A-3542-C4DF-878D1669D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6897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Not knowing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what good looks like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 your business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EF0EA4E-1AFF-9C2D-F1A0-A0D4061B2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7279" y="4599257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A.I. in video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interviewing strips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our human bias for telephone interviews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18A5687D-E959-8CE9-3E36-89705D8120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53921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 process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which doesn’t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meet your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D&amp;I agenda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B1A4F0FC-5787-1D2C-A3B8-066CE44DB0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29552" y="4428329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An assessment process which allows everyone to show their potential, regardless of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socio-economic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status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9A8E6E0C-7D49-0983-4AE5-CE27B509D0E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25633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Creates a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level playing field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for all 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5E59083-BF6C-C743-E50B-739F883770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28608" y="4603054"/>
            <a:ext cx="3746350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Greater diversity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in the workforce and diversity of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thinking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2BBD0-732B-16CA-EBA7-B7A916A20E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732" y="260648"/>
            <a:ext cx="1977995" cy="1977995"/>
          </a:xfrm>
          <a:prstGeom prst="rect">
            <a:avLst/>
          </a:prstGeom>
        </p:spPr>
      </p:pic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CFEA9E4-720B-92B2-ABB5-C91454F729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2344" y="692696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European food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company saw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assessment completion rates </a:t>
            </a:r>
            <a:r>
              <a:rPr lang="en-GB" b="1" dirty="0">
                <a:effectLst/>
                <a:latin typeface="Mabry Pro" panose="020D0503040002040303" pitchFamily="34" charset="0"/>
              </a:rPr>
              <a:t>increase by 68%</a:t>
            </a:r>
            <a:r>
              <a:rPr lang="en-GB" dirty="0">
                <a:effectLst/>
                <a:latin typeface="Mabry Pro" panose="020D0503040002040303" pitchFamily="34" charset="0"/>
              </a:rPr>
              <a:t> and time to hire reduce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b="1" dirty="0">
                <a:effectLst/>
                <a:latin typeface="Mabry Pro" panose="020D0503040002040303" pitchFamily="34" charset="0"/>
              </a:rPr>
              <a:t>from 11 to &lt;2 days</a:t>
            </a:r>
            <a:endParaRPr lang="en-GB" dirty="0">
              <a:effectLst/>
              <a:latin typeface="Mabry Pro" panose="020D05030400020403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E7577-A6E2-2E13-3E72-231E552A6C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42" y="194460"/>
            <a:ext cx="2021930" cy="202193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5C36CA7-6628-2BB5-65CA-EBD48B53C9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8480" y="476672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Santander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reduced their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average assessment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completion time </a:t>
            </a:r>
          </a:p>
          <a:p>
            <a:pPr algn="ctr"/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from 11 days </a:t>
            </a:r>
            <a:b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to 1.5 days,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accelerating their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time to hire.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F5122-BC02-57E3-D0BA-F21D46431C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5FF7F65-F746-CCC7-7439-47624F675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</p:spTree>
    <p:extLst>
      <p:ext uri="{BB962C8B-B14F-4D97-AF65-F5344CB8AC3E}">
        <p14:creationId xmlns:p14="http://schemas.microsoft.com/office/powerpoint/2010/main" val="19250761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450" y="394648"/>
            <a:ext cx="7350068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2. Improve Fairness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C1B83-771F-848A-191A-BB75FA2C2D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83" y="1916742"/>
            <a:ext cx="9987715" cy="3923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2682D-398E-3FB9-BB2C-F898919D13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86" y="1638189"/>
            <a:ext cx="2197100" cy="454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AD6BAB-F615-8BA7-4349-94DCDF0FF0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583" y="1517539"/>
            <a:ext cx="8636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C3452E-9E66-2700-D5DE-1572851A61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458" y="1517539"/>
            <a:ext cx="863600" cy="838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523620-6614-308F-7403-62F4D110CA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333" y="1517539"/>
            <a:ext cx="863600" cy="838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F02512-1427-8A12-6405-853BA285E9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583" y="5346589"/>
            <a:ext cx="863600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B8EEA4-9E7E-D6D9-4DAF-618A0C940D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458" y="5346589"/>
            <a:ext cx="8636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FF8F69-0C44-12F7-D11E-469D91D077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333" y="5346589"/>
            <a:ext cx="863600" cy="838200"/>
          </a:xfrm>
          <a:prstGeom prst="rect">
            <a:avLst/>
          </a:prstGeom>
        </p:spPr>
      </p:pic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FCE0099B-D4F2-7B1E-0B95-C8A29579E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344" y="2013653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Hiring from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Gut feel or intuition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– more based on luck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than science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983132B0-BFE8-D4CB-375A-16DF55E398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3907" y="3120116"/>
            <a:ext cx="327252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Inconsistent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pattern of hiring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high performers</a:t>
            </a: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250B3158-48E5-FB19-A435-64EFCCEB62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3307" y="4105871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Not knowing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what good looks like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 your business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A1B4D828-7A18-EC70-D50E-5D2501B005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3307" y="5091626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 process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which doesn’t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meet your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D&amp;I agenda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1919FCD0-112A-60E2-4363-3C045F895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28164" y="2630279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Clarity of what to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assess for creates consistency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D3AD7608-196D-0CCF-D604-39F37E7C7D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2419" y="2630279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50:50 gender balance through blended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assessment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271078AB-BEBD-57B3-AD7A-AC3B615B51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339" y="2630279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A.I. in video interviewing strips our human bias for telephone interviews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43213170-F8EE-D4A6-F7F6-E7E3D3EB2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01650" y="4202561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An assessment process which allows everyone to show their potential, regardless of socio-economic status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349A0627-E1A6-C115-C9CF-85716B6F7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39453" y="4229895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Creates a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level playing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field for all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B67A9A1B-8402-4A00-E102-7160E66BA8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73225" y="4213176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Greater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diversity in the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workforce and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diversity of thinking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9A67D6B-D539-4AB1-DDFF-CC111D3059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ED3DD9CB-8028-3414-BAF8-7EAA9D1A8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65ACF8B-CCDC-DFA1-50E3-A6D991B5567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2" y="1403905"/>
            <a:ext cx="3960440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Common Starting 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F6C1-9546-92CE-9260-5B30C12F503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82284" y="1669014"/>
            <a:ext cx="3683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0DE34-914B-99D8-8BF4-CAD99322E73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573610" y="3383514"/>
            <a:ext cx="3683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D5707-B7CE-8C15-24C5-59167159128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82284" y="5461696"/>
            <a:ext cx="36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135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450" y="394648"/>
            <a:ext cx="7350068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3. Driving down costs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9A67D6B-D539-4AB1-DDFF-CC111D3059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ED3DD9CB-8028-3414-BAF8-7EAA9D1A8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D073C-C22B-EF5F-EB08-AF652F78E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176" y="1700808"/>
            <a:ext cx="3733800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74113-3255-0814-F3DE-7C70BA3E79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69" y="1337671"/>
            <a:ext cx="4508500" cy="40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E054C-1038-7CCF-E0C6-4AFA817FDC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14" y="3130549"/>
            <a:ext cx="647700" cy="59690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09721B6-C67F-DB46-6FCD-F682427EE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66" y="5614542"/>
            <a:ext cx="5025645" cy="432159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High Cost of Ownership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3351E8B-AF15-BBFC-186E-13E444B81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2927" y="5614542"/>
            <a:ext cx="5025645" cy="432159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Total Cost of Ownership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F0B519-B74B-8C13-EE13-08A5DDE299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" y="3812347"/>
            <a:ext cx="2759178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Assessment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Provider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APAC 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9DDD08-4E81-BB59-7BD6-4E296D7D49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130" y="3092366"/>
            <a:ext cx="2759178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Assessment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Provider UK 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84DC1F0-6C30-0AD3-D931-CEE3C5CCA2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9589" y="4371085"/>
            <a:ext cx="2759178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Virtual Assessment Centre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18E9EF5-A0A7-2D5A-2096-136AF1EF1F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5720" y="4371085"/>
            <a:ext cx="2927725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Assessment Provider Early Careers 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7180DA-7BDE-47F0-2D62-C39C042170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73078" y="3498015"/>
            <a:ext cx="2759178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Language Testing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52DCAC4-4C91-776F-BC65-F3CA6E3282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8830" y="2482598"/>
            <a:ext cx="2759178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Video Interviewing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38DD4D9-5310-D784-4867-05149BD04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29241" y="1715549"/>
            <a:ext cx="2842623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Assessment Provider Lateral Hiring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3C72315-A62B-DB79-8D48-111D163460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2565" y="2295918"/>
            <a:ext cx="2759178" cy="432158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0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Assessment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Provider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UK </a:t>
            </a:r>
          </a:p>
        </p:txBody>
      </p:sp>
    </p:spTree>
    <p:extLst>
      <p:ext uri="{BB962C8B-B14F-4D97-AF65-F5344CB8AC3E}">
        <p14:creationId xmlns:p14="http://schemas.microsoft.com/office/powerpoint/2010/main" val="33441977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3" y="1083384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4. Improve Accuracy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996BB-577E-7BE9-7ABD-A38B41FD60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1952401"/>
            <a:ext cx="2070100" cy="408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3706F0-34BB-A155-AC34-243144AC98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192" y="1952401"/>
            <a:ext cx="2070100" cy="4089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0FBE67-3CA3-4D81-0B4A-AAA24B8853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737" y="1952401"/>
            <a:ext cx="2070100" cy="408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5EAF33-4AE5-F6E8-FCC1-E6503A4832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54" y="1952401"/>
            <a:ext cx="2070100" cy="408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C838A-7671-5281-1758-9D4876C08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866" y="1952401"/>
            <a:ext cx="2070100" cy="408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E1F183-9F02-840C-613B-27057ED310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3428999"/>
            <a:ext cx="863600" cy="838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B463EE-4782-E8AC-5AAD-B5906863DF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3428999"/>
            <a:ext cx="863600" cy="838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1BAB1F-E825-CA28-C538-C5DAA2233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3428999"/>
            <a:ext cx="863600" cy="838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2F9B1D-C49E-1F23-16E6-6838599DD0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080" y="3448102"/>
            <a:ext cx="863600" cy="838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B73AA0-85D9-D692-169F-09F3D332E8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32" y="3428999"/>
            <a:ext cx="863600" cy="838200"/>
          </a:xfrm>
          <a:prstGeom prst="rect">
            <a:avLst/>
          </a:prstGeom>
        </p:spPr>
      </p:pic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830BC6B-4A69-664E-F2E4-787C80BC6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832" y="2413353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Low Sift out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30-40%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candidates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B235A1B0-EAC1-3B4A-3559-70CE62CE09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66" y="4730587"/>
            <a:ext cx="338080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Automatically sift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out 60-70% of 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CFBA6743-954C-E8C0-27B4-94DE32C2B3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24568" y="2413353"/>
            <a:ext cx="327252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Resources for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Telephone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interviews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CB600C4-47B0-986D-87F7-ED368FDA0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3621" y="4659925"/>
            <a:ext cx="36153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 Demand Video Interview, AI scoring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to quickly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classify 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7D67AE0-852A-3542-C4DF-878D1669D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6897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Recruiter time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to schedule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interviews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EF0EA4E-1AFF-9C2D-F1A0-A0D4061B2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7279" y="4801249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 self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scheduling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18A5687D-E959-8CE9-3E36-89705D8120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62859" y="2413353"/>
            <a:ext cx="36153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Waste hiring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manager time with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poor conversion rate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(4:1) at final stage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B1A4F0FC-5787-1D2C-A3B8-066CE44DB0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29552" y="4428329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Increased prediction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and candidate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quality leads to high conversion ratio (3:2) and less Hiring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Manager time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9A8E6E0C-7D49-0983-4AE5-CE27B509D0E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58115" y="2413353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Disjoined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data, manual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decision-making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5E59083-BF6C-C743-E50B-739F883770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28608" y="4490779"/>
            <a:ext cx="3746350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Online data capture facilitates automation of results ranking of candidates for fast decision making,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at scale.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2BBD0-732B-16CA-EBA7-B7A916A20E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732" y="260648"/>
            <a:ext cx="1977995" cy="1977995"/>
          </a:xfrm>
          <a:prstGeom prst="rect">
            <a:avLst/>
          </a:prstGeom>
        </p:spPr>
      </p:pic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CFEA9E4-720B-92B2-ABB5-C91454F729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2344" y="692696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 Pro" panose="020D0503040002040303" pitchFamily="34" charset="0"/>
              </a:rPr>
              <a:t>Nationwide’s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assessment process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was </a:t>
            </a:r>
            <a:r>
              <a:rPr lang="en-GB" b="1" dirty="0">
                <a:effectLst/>
                <a:latin typeface="Mabry Pro" panose="020D0503040002040303" pitchFamily="34" charset="0"/>
              </a:rPr>
              <a:t>89% accurate</a:t>
            </a:r>
            <a:r>
              <a:rPr lang="en-GB" dirty="0">
                <a:effectLst/>
                <a:latin typeface="Mabry Pro" panose="020D0503040002040303" pitchFamily="34" charset="0"/>
              </a:rPr>
              <a:t>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at identifying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exceptional </a:t>
            </a:r>
            <a:br>
              <a:rPr lang="en-GB" dirty="0">
                <a:effectLst/>
                <a:latin typeface="Mabry Pro" panose="020D0503040002040303" pitchFamily="34" charset="0"/>
              </a:rPr>
            </a:br>
            <a:r>
              <a:rPr lang="en-GB" dirty="0">
                <a:effectLst/>
                <a:latin typeface="Mabry Pro" panose="020D0503040002040303" pitchFamily="34" charset="0"/>
              </a:rPr>
              <a:t>performers.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E7577-A6E2-2E13-3E72-231E552A6C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42" y="194460"/>
            <a:ext cx="2021930" cy="202193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5C36CA7-6628-2BB5-65CA-EBD48B53C9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8480" y="476672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84-90%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of individuals </a:t>
            </a:r>
          </a:p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predicted to be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high performers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were also rated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as high performers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by line managers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F5122-BC02-57E3-D0BA-F21D46431C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5FF7F65-F746-CCC7-7439-47624F675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</p:spTree>
    <p:extLst>
      <p:ext uri="{BB962C8B-B14F-4D97-AF65-F5344CB8AC3E}">
        <p14:creationId xmlns:p14="http://schemas.microsoft.com/office/powerpoint/2010/main" val="33334057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C1B83-771F-848A-191A-BB75FA2C2D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83" y="1916742"/>
            <a:ext cx="9987715" cy="3923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3E5F7-594B-4C64-E3F4-CC5AABC364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30" y="1482055"/>
            <a:ext cx="2197100" cy="47752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450" y="394648"/>
            <a:ext cx="7350068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4. Improve Accuracy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AD6BAB-F615-8BA7-4349-94DCDF0FF0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583" y="1517539"/>
            <a:ext cx="8636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C3452E-9E66-2700-D5DE-1572851A61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458" y="1517539"/>
            <a:ext cx="863600" cy="838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523620-6614-308F-7403-62F4D110CA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333" y="1517539"/>
            <a:ext cx="863600" cy="838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F02512-1427-8A12-6405-853BA285E9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390" y="5346589"/>
            <a:ext cx="8636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FF8F69-0C44-12F7-D11E-469D91D077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165" y="5346589"/>
            <a:ext cx="863600" cy="838200"/>
          </a:xfrm>
          <a:prstGeom prst="rect">
            <a:avLst/>
          </a:prstGeom>
        </p:spPr>
      </p:pic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FCE0099B-D4F2-7B1E-0B95-C8A29579E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88" y="1751670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Low Sift out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30-40%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candidates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983132B0-BFE8-D4CB-375A-16DF55E398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8685" y="2527180"/>
            <a:ext cx="327252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Resources for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Telephone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interviews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250B3158-48E5-FB19-A435-64EFCCEB62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048" y="3395621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Recruiter time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to schedule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interviews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A1B4D828-7A18-EC70-D50E-5D2501B005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21" y="4304986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Waste hiring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manager time with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poor conversion rate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(4:1) at final stage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1919FCD0-112A-60E2-4363-3C045F895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28164" y="2630279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Automatically sift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out 60-70% of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D3AD7608-196D-0CCF-D604-39F37E7C7D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2419" y="2630279"/>
            <a:ext cx="4156312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 Demand Video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Interview, AI scoring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to quickly classify candidates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271078AB-BEBD-57B3-AD7A-AC3B615B51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339" y="2630279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 self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scheduling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43213170-F8EE-D4A6-F7F6-E7E3D3EB2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8073" y="4114206"/>
            <a:ext cx="45198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Increased prediction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and candidate quality leads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to high conversion ratio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(3:2) and less Hiring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Manager time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349A0627-E1A6-C115-C9CF-85716B6F7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7492" y="4118218"/>
            <a:ext cx="429807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Online data capture facilitates automation of results ranking of candidates for fast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decision making,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at scale.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9A67D6B-D539-4AB1-DDFF-CC111D3059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ED3DD9CB-8028-3414-BAF8-7EAA9D1A8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25F5EFE-10D3-4E66-D459-520314E9D7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617" y="5398591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Disjoined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data, manual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decision-making</a:t>
            </a:r>
          </a:p>
          <a:p>
            <a:pPr algn="ctr"/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D92C7-8CEA-44E7-2AE8-C4FD172C72C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82284" y="1669014"/>
            <a:ext cx="3683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3901E9-75D6-7135-418B-69D843ED7AD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3796997" y="3383514"/>
            <a:ext cx="3683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92415-A213-634C-FFFA-58655F6C4D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79142" y="5461696"/>
            <a:ext cx="368300" cy="6096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1B17A5-A0DA-4A8B-CE2C-5D738B6A63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119775" y="1298695"/>
            <a:ext cx="3960440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Common Starting Position</a:t>
            </a:r>
          </a:p>
        </p:txBody>
      </p:sp>
    </p:spTree>
    <p:extLst>
      <p:ext uri="{BB962C8B-B14F-4D97-AF65-F5344CB8AC3E}">
        <p14:creationId xmlns:p14="http://schemas.microsoft.com/office/powerpoint/2010/main" val="105807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4A70AB-9E59-6C4E-A3B6-37665865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66"/>
          <a:stretch/>
        </p:blipFill>
        <p:spPr>
          <a:xfrm rot="21433083">
            <a:off x="1785445" y="574237"/>
            <a:ext cx="10990988" cy="66104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679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3" y="1083384"/>
            <a:ext cx="11201672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5. Candidate Experience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996BB-577E-7BE9-7ABD-A38B41FD60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1952401"/>
            <a:ext cx="2070100" cy="408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3706F0-34BB-A155-AC34-243144AC98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192" y="1952401"/>
            <a:ext cx="2070100" cy="4089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0FBE67-3CA3-4D81-0B4A-AAA24B8853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737" y="1952401"/>
            <a:ext cx="2070100" cy="408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5EAF33-4AE5-F6E8-FCC1-E6503A4832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54" y="1952401"/>
            <a:ext cx="2070100" cy="408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C838A-7671-5281-1758-9D4876C08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866" y="1952401"/>
            <a:ext cx="2070100" cy="408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E1F183-9F02-840C-613B-27057ED310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3428999"/>
            <a:ext cx="863600" cy="838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B463EE-4782-E8AC-5AAD-B5906863DF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3428999"/>
            <a:ext cx="863600" cy="838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1BAB1F-E825-CA28-C538-C5DAA2233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3428999"/>
            <a:ext cx="863600" cy="838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2F9B1D-C49E-1F23-16E6-6838599DD0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080" y="3448102"/>
            <a:ext cx="863600" cy="838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B73AA0-85D9-D692-169F-09F3D332E8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32" y="3428999"/>
            <a:ext cx="863600" cy="838200"/>
          </a:xfrm>
          <a:prstGeom prst="rect">
            <a:avLst/>
          </a:prstGeom>
        </p:spPr>
      </p:pic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830BC6B-4A69-664E-F2E4-787C80BC6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832" y="2568370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High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dropout rates 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B235A1B0-EAC1-3B4A-3559-70CE62CE09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66" y="4811248"/>
            <a:ext cx="338080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Completion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rates typically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90-95%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CFBA6743-954C-E8C0-27B4-94DE32C2B3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24568" y="2568370"/>
            <a:ext cx="327252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feedback  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CB600C4-47B0-986D-87F7-ED368FDA0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3621" y="4849271"/>
            <a:ext cx="36153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Automatic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feedback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7D67AE0-852A-3542-C4DF-878D1669D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6897" y="2568370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Multiple logins,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separate invites,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clunky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EF0EA4E-1AFF-9C2D-F1A0-A0D4061B2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7279" y="4858286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Seamless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process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18A5687D-E959-8CE9-3E36-89705D8120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62859" y="2568370"/>
            <a:ext cx="36153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 insight into how candidates view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your process 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B1A4F0FC-5787-1D2C-A3B8-066CE44DB0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29552" y="4787410"/>
            <a:ext cx="3615334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Real time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feedback data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9A8E6E0C-7D49-0983-4AE5-CE27B509D0E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58115" y="2568370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Your candidates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stop being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customers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5E59083-BF6C-C743-E50B-739F883770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28608" y="4781676"/>
            <a:ext cx="3746350" cy="39867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Candidates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becomes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ongoing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2BBD0-732B-16CA-EBA7-B7A916A20E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732" y="260648"/>
            <a:ext cx="1977995" cy="1977995"/>
          </a:xfrm>
          <a:prstGeom prst="rect">
            <a:avLst/>
          </a:prstGeom>
        </p:spPr>
      </p:pic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CFEA9E4-720B-92B2-ABB5-C91454F729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2344" y="692696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effectLst/>
                <a:latin typeface="Mabry Pro" panose="020D0503040002040303" pitchFamily="34" charset="0"/>
              </a:rPr>
              <a:t>33% of applicants </a:t>
            </a:r>
            <a:r>
              <a:rPr lang="en-GB" dirty="0">
                <a:effectLst/>
                <a:latin typeface="Mabry Pro" panose="020D0503040002040303" pitchFamily="34" charset="0"/>
              </a:rPr>
              <a:t>completed their application via mobile device, indicating a reliable and mobile-friendly assessment solution.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E7577-A6E2-2E13-3E72-231E552A6C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42" y="194460"/>
            <a:ext cx="2021930" cy="202193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5C36CA7-6628-2BB5-65CA-EBD48B53C9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8480" y="686962"/>
            <a:ext cx="3864092" cy="504056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Santander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improved their assessment </a:t>
            </a:r>
          </a:p>
          <a:p>
            <a:pPr algn="ctr"/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completion </a:t>
            </a:r>
            <a:b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rate by 68%.</a:t>
            </a:r>
            <a:endParaRPr lang="en-GB" dirty="0">
              <a:solidFill>
                <a:srgbClr val="170F7D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F5122-BC02-57E3-D0BA-F21D46431C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5FF7F65-F746-CCC7-7439-47624F675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</p:spTree>
    <p:extLst>
      <p:ext uri="{BB962C8B-B14F-4D97-AF65-F5344CB8AC3E}">
        <p14:creationId xmlns:p14="http://schemas.microsoft.com/office/powerpoint/2010/main" val="15253179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FA505-AE8E-B931-3870-3F923A206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0" y="-1"/>
            <a:ext cx="12203029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C1B83-771F-848A-191A-BB75FA2C2D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83" y="1916742"/>
            <a:ext cx="9987715" cy="3923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2EED8-7EE9-F49F-881C-54904D509A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98" y="1570237"/>
            <a:ext cx="2197100" cy="46736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449" y="394648"/>
            <a:ext cx="9297173" cy="792088"/>
          </a:xfrm>
        </p:spPr>
        <p:txBody>
          <a:bodyPr/>
          <a:lstStyle>
            <a:lvl1pPr>
              <a:lnSpc>
                <a:spcPts val="5360"/>
              </a:lnSpc>
              <a:defRPr sz="45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5. Candidate Experience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AD6BAB-F615-8BA7-4349-94DCDF0FF0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583" y="1517539"/>
            <a:ext cx="8636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C3452E-9E66-2700-D5DE-1572851A61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458" y="1517539"/>
            <a:ext cx="863600" cy="838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523620-6614-308F-7403-62F4D110CA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333" y="1517539"/>
            <a:ext cx="863600" cy="838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F02512-1427-8A12-6405-853BA285E9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390" y="5346589"/>
            <a:ext cx="863600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FF8F69-0C44-12F7-D11E-469D91D077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165" y="5346589"/>
            <a:ext cx="863600" cy="838200"/>
          </a:xfrm>
          <a:prstGeom prst="rect">
            <a:avLst/>
          </a:prstGeom>
        </p:spPr>
      </p:pic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FCE0099B-D4F2-7B1E-0B95-C8A29579E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88" y="1965423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High dropout rates 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983132B0-BFE8-D4CB-375A-16DF55E398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3307" y="2706562"/>
            <a:ext cx="3272529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 feedback  </a:t>
            </a: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250B3158-48E5-FB19-A435-64EFCCEB62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6442" y="3341801"/>
            <a:ext cx="3487335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Multiple logins,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separate invites,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clunky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A1B4D828-7A18-EC70-D50E-5D2501B005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743" y="4285555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No insight into how candidates view </a:t>
            </a:r>
            <a:b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your process 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1919FCD0-112A-60E2-4363-3C045F895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28164" y="2741726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Completion rates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typically 90-95%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D3AD7608-196D-0CCF-D604-39F37E7C7D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2419" y="2741726"/>
            <a:ext cx="4156312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Automatic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feedback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271078AB-BEBD-57B3-AD7A-AC3B615B51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339" y="2741726"/>
            <a:ext cx="4119278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Seamless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process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43213170-F8EE-D4A6-F7F6-E7E3D3EB2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8073" y="4436438"/>
            <a:ext cx="4519834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Real time candidate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feedback data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  <a:p>
            <a:pPr algn="ctr"/>
            <a:br>
              <a:rPr lang="en-GB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349A0627-E1A6-C115-C9CF-85716B6F7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7492" y="4440450"/>
            <a:ext cx="429807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Candidates becomes </a:t>
            </a:r>
            <a:b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</a:br>
            <a:r>
              <a:rPr lang="en-GB" b="1" dirty="0">
                <a:solidFill>
                  <a:srgbClr val="3D80FF"/>
                </a:solidFill>
                <a:effectLst/>
                <a:latin typeface="Mabry Pro" panose="020D0503040002040303" pitchFamily="34" charset="0"/>
              </a:rPr>
              <a:t>ongoing </a:t>
            </a:r>
            <a:endParaRPr lang="en-GB" dirty="0">
              <a:solidFill>
                <a:srgbClr val="3D80FF"/>
              </a:solidFill>
              <a:effectLst/>
              <a:latin typeface="Mabry Pro" panose="020D0503040002040303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9A67D6B-D539-4AB1-DDFF-CC111D3059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65" y="520004"/>
            <a:ext cx="1761583" cy="432158"/>
          </a:xfrm>
          <a:prstGeom prst="rect">
            <a:avLst/>
          </a:prstGeom>
        </p:spPr>
      </p:pic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ED3DD9CB-8028-3414-BAF8-7EAA9D1A8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The 5 Levers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25F5EFE-10D3-4E66-D459-520314E9D7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17" y="5404126"/>
            <a:ext cx="3577656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Your candidates stop being customers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F6A3590-CCAD-746D-76EE-DD79F8A9C3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110975" y="1379386"/>
            <a:ext cx="3960440" cy="540000"/>
          </a:xfrm>
        </p:spPr>
        <p:txBody>
          <a:bodyPr tIns="0" rIns="1440000" bIns="0" numCol="1" spcCol="540000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Common Starting Position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5F66CD-7907-B7FF-6DC1-80D4A8C9D5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82284" y="1669014"/>
            <a:ext cx="3683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EC683-BE7C-2D0D-452F-CE7060BF78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500962" y="3383514"/>
            <a:ext cx="3683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DEBD8-23E1-C8FD-3AD2-52A2A1BFE0A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79142" y="5461696"/>
            <a:ext cx="36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20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/>
              <a:t>APAC Customers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C6FDE2-1CCD-49AB-B29D-CD758051DA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0" y="1412776"/>
            <a:ext cx="11244143" cy="453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EC173-28A3-F95D-5A0B-65583DAF3D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29" y="1832783"/>
            <a:ext cx="1263337" cy="710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87DBF-5CA7-A44E-D61C-D9C970E1C6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1959500"/>
            <a:ext cx="1081930" cy="337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48404-791B-24F0-CE20-99FC720C36D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44" y="1707826"/>
            <a:ext cx="991814" cy="752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313C5-9805-A9BE-2A62-CF986D39F6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996" y="1959500"/>
            <a:ext cx="1131292" cy="348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885ED-4AC0-4B24-7FF3-1DD1D50E46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582" y="1820993"/>
            <a:ext cx="1377489" cy="722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4170C9-35D4-DC16-F1F3-5A97EBDA7E7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77" y="3492968"/>
            <a:ext cx="1055440" cy="228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042DD2-FB0A-DFE1-2BC4-60224E4ACD5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653" y="3456878"/>
            <a:ext cx="15240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B4CE0E-3EAF-0B72-EF81-3FE23692D67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224" y="3320241"/>
            <a:ext cx="1369856" cy="640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D47883-9968-149B-6D89-14E05F2A14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24842" y="2847278"/>
            <a:ext cx="1625600" cy="1625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BD10A0-49DF-C754-A9A0-35896E6D55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324" y="3564106"/>
            <a:ext cx="1288814" cy="189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551743-D036-7273-ECDD-441E82622A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8" y="4941168"/>
            <a:ext cx="1134008" cy="3497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93A2EB-2CAA-08B6-D7C8-67AC7954090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4941168"/>
            <a:ext cx="1200444" cy="4120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94EE17-BD00-57E4-5938-EAB7C3C051C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08" y="4937664"/>
            <a:ext cx="1371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160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6BD1E9B-9341-6B71-A7DE-71BB8209C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04" y="1501033"/>
            <a:ext cx="11178819" cy="4405848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Our Clients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EC173-28A3-F95D-5A0B-65583DAF3D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56" y="1680237"/>
            <a:ext cx="774583" cy="435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48404-791B-24F0-CE20-99FC720C36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152" y="1620938"/>
            <a:ext cx="574356" cy="435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4170C9-35D4-DC16-F1F3-5A97EBDA7E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118" y="1791875"/>
            <a:ext cx="774583" cy="167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93A2EB-2CAA-08B6-D7C8-67AC795409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959" y="1720973"/>
            <a:ext cx="864096" cy="2966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C82CB-7AD4-ECEE-CDB9-BB0F58CC488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866" y="1638574"/>
            <a:ext cx="774583" cy="4614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B9E36B-5480-8EEB-DA23-F86E539253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260" y="1680237"/>
            <a:ext cx="641648" cy="3700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AF0A7F-E11A-1CE7-925D-506BCB8EBCD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31" y="2405640"/>
            <a:ext cx="739608" cy="242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38AD22-4131-57CE-08F3-E34B26F257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2471784"/>
            <a:ext cx="774583" cy="1900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1D5E4D-0561-1F37-C61D-E0279FDC80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968" y="2404397"/>
            <a:ext cx="891533" cy="3467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B3A6DE-345A-2250-5161-D6AB06632F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31" y="2471784"/>
            <a:ext cx="891533" cy="1365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100AB5-1263-16E5-D864-E369147C0CE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494" y="2391495"/>
            <a:ext cx="947165" cy="2569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792A7D-3074-AC43-DE29-2E2BF3AB7C4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293" y="2351149"/>
            <a:ext cx="767408" cy="4312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4192F5-307C-ABFD-FCDB-EB2E91770C5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90" y="3140968"/>
            <a:ext cx="679090" cy="3678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AACE27-CE0C-259F-91BC-5AC11F50B83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103" y="3123308"/>
            <a:ext cx="857672" cy="3402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E0CA01-DEF8-4B8C-2D43-04AAF070835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3079921"/>
            <a:ext cx="456164" cy="4561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0CC9643-E067-ADBF-3312-EFEEE6B513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092" y="3239322"/>
            <a:ext cx="857672" cy="1373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4BDFF3-5C81-6CC9-71FD-D288052825A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927" y="3128820"/>
            <a:ext cx="592460" cy="3001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014B5E-02DD-FC35-3D81-A84EE2F213C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058" y="2942127"/>
            <a:ext cx="1320667" cy="7428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899E17-CBF3-CAFD-9C1B-D331E629CE1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56" y="3983456"/>
            <a:ext cx="857672" cy="1480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E323A1-FD3C-9E73-6586-C3251D6527C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103" y="3864260"/>
            <a:ext cx="1034829" cy="4198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66AF87-707B-EA04-8306-2383740C81F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433" y="3870838"/>
            <a:ext cx="817805" cy="408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9C64EB8-0801-F625-85D7-FDD1ACD0401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72" y="3835831"/>
            <a:ext cx="847417" cy="4766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2F81385-2956-3EF0-9E37-AC54044F9C0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26" y="3924719"/>
            <a:ext cx="833462" cy="2569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16E1CB5-5A3B-5234-A4BD-1EAB4AB676E2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624" y="3983456"/>
            <a:ext cx="891533" cy="1381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E3457C9-9A65-33E8-7E01-0C4FA18260A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56" y="4640825"/>
            <a:ext cx="857672" cy="252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201CFF-248B-2C30-574E-96BBB549FC90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480" y="4654480"/>
            <a:ext cx="774583" cy="2590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66ADBE-56E1-1D85-6AE0-00F8967FA042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565" y="4557090"/>
            <a:ext cx="891532" cy="4952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D6DAF71-429F-71F9-547B-93B8EF242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676" y="4584276"/>
            <a:ext cx="739608" cy="3994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011453-1C89-48BD-90B9-5A419EFE25E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934" y="4509120"/>
            <a:ext cx="1095343" cy="6128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8B801-F420-9B97-BAA5-8A44926AC94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505" y="4628800"/>
            <a:ext cx="857672" cy="2829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31709A-2A18-B3DA-6E88-6BA6B81DC18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9" y="5325057"/>
            <a:ext cx="857672" cy="4802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6AD55F6-B474-0EA4-FD77-AF481441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624" y="5313441"/>
            <a:ext cx="1278659" cy="4198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4437C79-7F31-09CC-FA7C-B31329AF61D9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076" y="5189649"/>
            <a:ext cx="1201316" cy="6673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793392-A455-0567-05B9-EAB1B60BE4F1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335" y="5076268"/>
            <a:ext cx="926955" cy="9269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C9A4E8-A036-A07B-DF54-5C972EDBE10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797" y="5236410"/>
            <a:ext cx="948666" cy="5336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3F6D9B-6707-1192-6051-DD525AFA1CD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505" y="5390312"/>
            <a:ext cx="918373" cy="2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57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EMEA Customers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CE1B56-5B06-DB73-0428-7EB85F84DB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3" y="1412776"/>
            <a:ext cx="11161239" cy="4507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90312-4E51-B27F-B70F-C22BC1A858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1628800"/>
            <a:ext cx="900000" cy="50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59803-6FD7-A2E4-32B2-27987ACA7A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1758742"/>
            <a:ext cx="929680" cy="246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306AD-FE0D-8833-0212-51F277C7F1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278" y="1742118"/>
            <a:ext cx="1127448" cy="199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0BB6E-6034-BD34-7099-6C073B2E837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134" y="1556981"/>
            <a:ext cx="1330194" cy="647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B1E5AA-37A3-ABFB-FDEC-5E9FBEDA0C1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476" y="1533075"/>
            <a:ext cx="1119650" cy="6717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7BE311-9353-DDB2-35F5-A007C7F867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2515640"/>
            <a:ext cx="1034829" cy="4198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D398C5-99B5-C385-1E5F-E22B77AFBB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764" y="2343091"/>
            <a:ext cx="1255068" cy="836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9D2682-9CA8-75DB-8F6C-8146CC84CC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926" y="2466091"/>
            <a:ext cx="1050152" cy="590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CCD88C-D40D-9B40-3C0F-1014E04851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443" y="2658576"/>
            <a:ext cx="1123177" cy="142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451A9D-C86A-4927-E9AC-DA6AA3F4F8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806" y="2466091"/>
            <a:ext cx="1050152" cy="5907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BB255E-F73C-8FD7-7177-461360978D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3" y="3212060"/>
            <a:ext cx="1268286" cy="845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F19AA4-313F-B8B9-5658-5708F38CD6B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804" y="3246611"/>
            <a:ext cx="1164633" cy="7764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354E216-50E0-0230-726F-6D6F3C4613E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642" y="3384492"/>
            <a:ext cx="1092200" cy="5461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C2986BB-1DD1-1A34-26A4-2BE3DA0F1C1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705" y="3498072"/>
            <a:ext cx="832018" cy="3189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D3F20D3-5804-1947-A867-2FED872E614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606" y="3420589"/>
            <a:ext cx="1186123" cy="43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34937F6-A690-8A52-2DA3-6531D0A38B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164" y="4377728"/>
            <a:ext cx="774583" cy="25900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9617404-F785-B870-17A1-A75BE5C7435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2" y="4377728"/>
            <a:ext cx="774582" cy="3134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FA4626-8E2C-53C6-AE97-FEB4BE0349B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712" y="4336319"/>
            <a:ext cx="795079" cy="3481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9D6A0A-ECC1-670F-0224-CBB22388A99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062" y="4258046"/>
            <a:ext cx="1049438" cy="59030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F2FC6C-D82A-322A-00A7-13BB0F2B0BC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756" y="4377728"/>
            <a:ext cx="903467" cy="3740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1BB337F-1041-66C9-973E-132944342CA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014" y="5316732"/>
            <a:ext cx="833462" cy="25698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8A23491-E081-1DEC-9BE5-5A1A305B03C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2" y="5252345"/>
            <a:ext cx="817805" cy="40890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508CDB1-F3CC-B79C-3BE5-767DB7949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853" y="5228128"/>
            <a:ext cx="1530297" cy="40890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37C6E19-5438-11B7-FA8E-0DEBE8A6061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420" y="5164813"/>
            <a:ext cx="711807" cy="5125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38A8728-FF43-37DA-BE85-12E7E3CB753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832" y="5228128"/>
            <a:ext cx="615154" cy="3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0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13001872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Full Range of ATS Integrations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3F272-730B-FC5B-9ADF-DBF757C516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412776"/>
            <a:ext cx="11089232" cy="439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D15E7-6B33-335F-1BB6-C4658BC2F4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844824"/>
            <a:ext cx="1391572" cy="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EA30D-2AEB-DF20-EC52-8D20E94AF4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263" y="1732472"/>
            <a:ext cx="1359474" cy="764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D97E34-D0A4-0757-6C9C-DD0C6F4DDA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58" y="1641109"/>
            <a:ext cx="1705372" cy="947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BA23D6-B64C-8EB2-8862-9DF64C8470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2" y="3147614"/>
            <a:ext cx="1705372" cy="9474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8E48BB-5582-FA28-D581-9E24477E727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40" y="3282207"/>
            <a:ext cx="1628720" cy="764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7545E9-E15E-056F-846D-E4D7347F46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3185080"/>
            <a:ext cx="1309028" cy="7272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688927-2F5E-C6D0-2726-E35609E86BE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2" y="4827209"/>
            <a:ext cx="1628720" cy="4822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36745F-EF71-B6B3-8940-6085D6BEEA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199" y="4795062"/>
            <a:ext cx="1245703" cy="5125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A57372-E8F9-A7DB-2CEE-71F5FAAFF8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4827209"/>
            <a:ext cx="1261900" cy="4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13001872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Sova Partners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3F272-730B-FC5B-9ADF-DBF757C516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412776"/>
            <a:ext cx="11089232" cy="4392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83D3D7-9E09-22A8-2077-3ECE94CD9C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844824"/>
            <a:ext cx="1512168" cy="482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5E69B-EB7D-83C2-79AD-AB182FBED4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372" y="1655752"/>
            <a:ext cx="1838176" cy="96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51424-64A4-4486-24BE-83BC68EA001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849" y="1883440"/>
            <a:ext cx="1337568" cy="459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0265E-C957-C49D-89F2-31B41484B3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620" y="3232828"/>
            <a:ext cx="991814" cy="752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F91FE-E5CE-D763-D1CD-0CF24936676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626" y="3429000"/>
            <a:ext cx="1948748" cy="406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384FE-9474-C4F6-FB53-C5D070137A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689" y="3081006"/>
            <a:ext cx="1584041" cy="1056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3F66D-2043-49E9-37D2-1F780156D0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692" y="4766159"/>
            <a:ext cx="2179228" cy="6537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D233-99C5-7AE9-9889-34F8FB8E81C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456" y="4745689"/>
            <a:ext cx="1131088" cy="6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59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13001872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Region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3F272-730B-FC5B-9ADF-DBF757C516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412776"/>
            <a:ext cx="110892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000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13001872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Sector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3F272-730B-FC5B-9ADF-DBF757C516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412776"/>
            <a:ext cx="110892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91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476672"/>
            <a:ext cx="13001872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447FFB"/>
                </a:solidFill>
              </a:defRPr>
            </a:lvl1pPr>
          </a:lstStyle>
          <a:p>
            <a:r>
              <a:rPr lang="en-GB" dirty="0">
                <a:solidFill>
                  <a:srgbClr val="3D80FF"/>
                </a:solidFill>
                <a:effectLst/>
                <a:latin typeface="Burgess" panose="02000503080000020003" pitchFamily="2" charset="77"/>
              </a:rPr>
              <a:t>Application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3F272-730B-FC5B-9ADF-DBF757C516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412776"/>
            <a:ext cx="110892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8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t="44708" r="34279" b="-11273"/>
          <a:stretch/>
        </p:blipFill>
        <p:spPr>
          <a:xfrm rot="5400000">
            <a:off x="4670881" y="-663115"/>
            <a:ext cx="6858003" cy="81842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585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Title goes here</a:t>
            </a:r>
            <a:br>
              <a:rPr lang="en-GB" dirty="0"/>
            </a:br>
            <a:r>
              <a:rPr lang="en-GB" kern="0" dirty="0">
                <a:solidFill>
                  <a:srgbClr val="447FFB"/>
                </a:solidFill>
              </a:rPr>
              <a:t>across one, two </a:t>
            </a:r>
            <a:br>
              <a:rPr lang="en-GB" kern="0" dirty="0">
                <a:solidFill>
                  <a:srgbClr val="447FFB"/>
                </a:solidFill>
              </a:rPr>
            </a:br>
            <a:r>
              <a:rPr lang="en-GB" kern="0" dirty="0">
                <a:solidFill>
                  <a:srgbClr val="447FFB"/>
                </a:solidFill>
              </a:rPr>
              <a:t>or 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941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Title goes here</a:t>
            </a:r>
            <a:br>
              <a:rPr lang="en-GB" dirty="0"/>
            </a:br>
            <a:r>
              <a:rPr lang="en-GB" dirty="0"/>
              <a:t>across one, two </a:t>
            </a:r>
            <a:br>
              <a:rPr lang="en-GB" dirty="0"/>
            </a:br>
            <a:r>
              <a:rPr lang="en-GB" dirty="0"/>
              <a:t>or 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742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Title goes here</a:t>
            </a:r>
            <a:br>
              <a:rPr lang="en-GB" dirty="0"/>
            </a:br>
            <a:r>
              <a:rPr lang="en-GB" kern="0" dirty="0">
                <a:solidFill>
                  <a:srgbClr val="447FFB"/>
                </a:solidFill>
              </a:rPr>
              <a:t>across one, two </a:t>
            </a:r>
            <a:br>
              <a:rPr lang="en-GB" kern="0" dirty="0">
                <a:solidFill>
                  <a:srgbClr val="447FFB"/>
                </a:solidFill>
              </a:rPr>
            </a:br>
            <a:r>
              <a:rPr lang="en-GB" kern="0" dirty="0">
                <a:solidFill>
                  <a:srgbClr val="447FFB"/>
                </a:solidFill>
              </a:rPr>
              <a:t>or 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27428B2-4C93-2094-2777-D0CA67E33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09597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</p:spTree>
    <p:extLst>
      <p:ext uri="{BB962C8B-B14F-4D97-AF65-F5344CB8AC3E}">
        <p14:creationId xmlns:p14="http://schemas.microsoft.com/office/powerpoint/2010/main" val="36035985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Title goes here</a:t>
            </a:r>
            <a:br>
              <a:rPr lang="en-GB" dirty="0"/>
            </a:br>
            <a:r>
              <a:rPr lang="en-GB" dirty="0"/>
              <a:t>across one, two </a:t>
            </a:r>
            <a:br>
              <a:rPr lang="en-GB" dirty="0"/>
            </a:br>
            <a:r>
              <a:rPr lang="en-GB" dirty="0"/>
              <a:t>or 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6AC192D-E0E3-A2C1-8472-78EA9A5A4A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09597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</p:spTree>
    <p:extLst>
      <p:ext uri="{BB962C8B-B14F-4D97-AF65-F5344CB8AC3E}">
        <p14:creationId xmlns:p14="http://schemas.microsoft.com/office/powerpoint/2010/main" val="10529535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31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EAB6C29-C87D-0B57-E1C2-F4E2B0E734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772096"/>
            <a:ext cx="12192000" cy="3780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B5DED3D-1307-E215-BFB8-605A28E7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12192000" cy="3077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8275FB4-4E46-A09F-0784-D452AAD45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04095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3869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E45BEB-536C-3D67-0F8E-1D093FC814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396599"/>
            <a:ext cx="12192000" cy="4392613"/>
          </a:xfrm>
        </p:spPr>
        <p:txBody>
          <a:bodyPr tIns="0" rIns="1440000" bIns="0" numCol="2" spcCol="54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7D0044D3-EEF5-0D9A-3D6B-73859587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1263"/>
            <a:ext cx="12192000" cy="3077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05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E63206F9-2145-8576-2588-66ECD07C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4179"/>
            <a:ext cx="12192000" cy="3077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4CA86C5-0B91-0C01-4C78-3A948BF269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184" y="2276872"/>
            <a:ext cx="5760639" cy="3601773"/>
          </a:xfrm>
        </p:spPr>
        <p:txBody>
          <a:bodyPr lIns="0" r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EAA4E7E-5EBB-5074-056B-A2A890B64E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51984" y="2276872"/>
            <a:ext cx="5760639" cy="3601773"/>
          </a:xfrm>
        </p:spPr>
        <p:txBody>
          <a:bodyPr lIns="0" rIns="0"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0216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64857E4-D234-3F2E-6727-D07A14B56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2844104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DD86405-8D88-77CD-AC78-19504686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0768"/>
            <a:ext cx="12192000" cy="3077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D92B89-63BB-1140-9841-569CF94982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76103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55D95D-7637-B86E-216A-8F4143FFA4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844104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01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9F4FF67-9DF3-90DB-D12C-FDE47AC5B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70C0A31-C027-B3B6-F640-A82C4C7D4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84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556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22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04" r="13886" b="46440"/>
          <a:stretch/>
        </p:blipFill>
        <p:spPr>
          <a:xfrm rot="16970034">
            <a:off x="4681503" y="-1138818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57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6" b="-17098"/>
          <a:stretch/>
        </p:blipFill>
        <p:spPr>
          <a:xfrm rot="5400000">
            <a:off x="5767881" y="422459"/>
            <a:ext cx="5719662" cy="71514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74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4FB83-699F-8243-8DA0-6178F1D15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66" t="-19037"/>
          <a:stretch/>
        </p:blipFill>
        <p:spPr>
          <a:xfrm>
            <a:off x="6816080" y="2636912"/>
            <a:ext cx="7463290" cy="537321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4A0A47D-F447-4E49-BFF0-D4C4C3B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6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  <p:sp>
        <p:nvSpPr>
          <p:cNvPr id="15" name="Title 20">
            <a:extLst>
              <a:ext uri="{FF2B5EF4-FFF2-40B4-BE49-F238E27FC236}">
                <a16:creationId xmlns:a16="http://schemas.microsoft.com/office/drawing/2014/main" id="{520FCF1F-F564-B041-871E-62EFBA28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20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02D26C92-A30B-5C46-857D-04BEC3C2A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73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CC1DD6C-26DF-664F-ABAE-3C836D6EF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30CC642-8E8C-CA4C-8294-A2AC86E27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0F9CD8-B529-6547-98E7-D94D36405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345E32F0-9558-004F-BF46-D7E7727B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1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EF462A2-A790-6B41-973A-EE7CB5779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687" y="2029"/>
            <a:ext cx="12288687" cy="68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687" y="4058"/>
            <a:ext cx="9073008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567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E66FE7A-4B4E-0F45-94C3-882FC528A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52975E5-AF9E-A649-BE92-D77AE5B7A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47358-367C-B24C-A1E5-20E12CC38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A41F79C5-DD2F-F04D-8465-92201D75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92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08000"/>
            <a:ext cx="12192000" cy="3780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4F48836-4A10-0443-A182-20AB3725B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33AD1CB-50C4-B04F-B107-9AF70ED297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FF59BA-FB4F-2D43-B763-B39EA3309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BB08B46B-FD81-8C45-A83D-C473FE24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82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613"/>
          </a:xfrm>
        </p:spPr>
        <p:txBody>
          <a:bodyPr tIns="0" rIns="1440000" bIns="0" numCol="2" spcCol="54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BDB4829-B0F0-E14D-9C86-D1510DBD4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33F9EE1-802A-7B48-ABD5-2DB69576B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0D9456-86A1-2B48-8B8B-A99D34F5F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E528AABC-35BF-6443-ADB4-B6EA50B8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21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48608-8258-904E-B477-B9954835A1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07041CC-3A42-7349-8A14-7AFBA1240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48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44DDE6A-887A-B043-A683-F76FB7687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52193DB-D71D-AE4D-AFAC-A5EE2517D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CE27A-6B5B-4E4E-9699-8323FE701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4" name="Title 20">
            <a:extLst>
              <a:ext uri="{FF2B5EF4-FFF2-40B4-BE49-F238E27FC236}">
                <a16:creationId xmlns:a16="http://schemas.microsoft.com/office/drawing/2014/main" id="{EC741009-1AB9-9A4B-83EE-8D6CCD86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91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and two bulle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47DA38C-71F9-6B49-A0FE-6A48E1877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FF3049E-8A2C-784C-8F5F-5AA901DF4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C33785-4698-524C-909D-0CC50AF39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BC988D27-FEB7-A847-B8BF-50433EFC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8"/>
            <a:ext cx="12192000" cy="864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60EB17B-FE95-BA45-8408-92E90C4B2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7CD1EB0-F0A9-D64F-AB3B-495237D3D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1F9D3F9-45F3-434D-87F6-2EE9C388E6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FA21C8-3CCF-A841-892E-0D0CCCAA1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59C9FF13-EBA1-134E-A24E-9BDD8ABD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85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21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967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287DB5D9-05DA-134B-835D-589699E1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41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8760296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3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5ECC68DC-F6AE-7849-8345-26821DFD2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58"/>
            <a:ext cx="121813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560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786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294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04" r="13886" b="46440"/>
          <a:stretch/>
        </p:blipFill>
        <p:spPr>
          <a:xfrm rot="16970034">
            <a:off x="3811306" y="-931195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0F2C31-1D98-B340-A5D2-ABFCA3FA5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72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F4465-A0CC-4E60-8DF4-0FB35C2B2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3785" y="-403160"/>
            <a:ext cx="12819569" cy="7261160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621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8"/>
            <a:ext cx="12192000" cy="864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7CD1EB0-F0A9-D64F-AB3B-495237D3D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>
              <a:latin typeface="Mabry Pro" panose="020D0503040002040303" pitchFamily="34" charset="0"/>
            </a:endParaRPr>
          </a:p>
        </p:txBody>
      </p:sp>
      <p:sp>
        <p:nvSpPr>
          <p:cNvPr id="10" name="Title 20">
            <a:extLst>
              <a:ext uri="{FF2B5EF4-FFF2-40B4-BE49-F238E27FC236}">
                <a16:creationId xmlns:a16="http://schemas.microsoft.com/office/drawing/2014/main" id="{59C9FF13-EBA1-134E-A24E-9BDD8ABD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EABCCBA0-B9B8-8549-8047-D3072FE99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28" y="6264620"/>
            <a:ext cx="1042896" cy="260724"/>
          </a:xfrm>
          <a:prstGeom prst="rect">
            <a:avLst/>
          </a:prstGeom>
        </p:spPr>
      </p:pic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951B70A-8E33-9D49-85BD-B25EFE59B2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1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5DCF-BF92-8042-90C3-09C2D9A72A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-23325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193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EF462A2-A790-6B41-973A-EE7CB5779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687" y="2029"/>
            <a:ext cx="12288687" cy="68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687" y="4058"/>
            <a:ext cx="9073008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912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5ECC68DC-F6AE-7849-8345-26821DFD2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58"/>
            <a:ext cx="121813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840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4DB9D0-1A41-6F46-AA49-671F06A483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28012" y="667837"/>
            <a:ext cx="7026974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46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DE6CBD-F953-5147-87B2-500CE27EE4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09015" y="836876"/>
            <a:ext cx="7020000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4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4DB9D0-1A41-6F46-AA49-671F06A483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28012" y="667837"/>
            <a:ext cx="7026974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49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5C7369-C6CD-1B4C-A109-9EC1C89878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31705" y="711553"/>
            <a:ext cx="5605696" cy="718194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28"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33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52F44F-302D-C641-B7AD-49C916B323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47928" y="681738"/>
            <a:ext cx="7414382" cy="7207731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95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CEE6DDA6-D7D7-7E45-843F-06E800AB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3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09"/>
          <a:stretch/>
        </p:blipFill>
        <p:spPr>
          <a:xfrm>
            <a:off x="1394682" y="712440"/>
            <a:ext cx="10208103" cy="91972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81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248563-2205-054A-ADE6-719364393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410"/>
          <a:stretch/>
        </p:blipFill>
        <p:spPr>
          <a:xfrm>
            <a:off x="1667691" y="576081"/>
            <a:ext cx="11023143" cy="62819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07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4A70AB-9E59-6C4E-A3B6-37665865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66"/>
          <a:stretch/>
        </p:blipFill>
        <p:spPr>
          <a:xfrm rot="21433083">
            <a:off x="1785445" y="574237"/>
            <a:ext cx="10990988" cy="66104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95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t="44708" r="34279" b="-11273"/>
          <a:stretch/>
        </p:blipFill>
        <p:spPr>
          <a:xfrm rot="5400000">
            <a:off x="4670881" y="-663115"/>
            <a:ext cx="6858003" cy="81842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69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04" r="13886" b="46440"/>
          <a:stretch/>
        </p:blipFill>
        <p:spPr>
          <a:xfrm rot="16970034">
            <a:off x="4681503" y="-1138818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5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6" b="-17098"/>
          <a:stretch/>
        </p:blipFill>
        <p:spPr>
          <a:xfrm rot="5400000">
            <a:off x="5767881" y="422459"/>
            <a:ext cx="5719662" cy="71514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2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DE6CBD-F953-5147-87B2-500CE27EE4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09015" y="836876"/>
            <a:ext cx="7020000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87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4FB83-699F-8243-8DA0-6178F1D15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66" t="-19037"/>
          <a:stretch/>
        </p:blipFill>
        <p:spPr>
          <a:xfrm>
            <a:off x="6816080" y="2636912"/>
            <a:ext cx="7463290" cy="537321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4A0A47D-F447-4E49-BFF0-D4C4C3B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369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  <p:sp>
        <p:nvSpPr>
          <p:cNvPr id="15" name="Title 20">
            <a:extLst>
              <a:ext uri="{FF2B5EF4-FFF2-40B4-BE49-F238E27FC236}">
                <a16:creationId xmlns:a16="http://schemas.microsoft.com/office/drawing/2014/main" id="{520FCF1F-F564-B041-871E-62EFBA28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29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02D26C92-A30B-5C46-857D-04BEC3C2A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68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CC1DD6C-26DF-664F-ABAE-3C836D6EF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30CC642-8E8C-CA4C-8294-A2AC86E27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0F9CD8-B529-6547-98E7-D94D36405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345E32F0-9558-004F-BF46-D7E7727B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18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E66FE7A-4B4E-0F45-94C3-882FC528A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52975E5-AF9E-A649-BE92-D77AE5B7A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47358-367C-B24C-A1E5-20E12CC38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A41F79C5-DD2F-F04D-8465-92201D75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70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08000"/>
            <a:ext cx="12192000" cy="3780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4F48836-4A10-0443-A182-20AB3725B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33AD1CB-50C4-B04F-B107-9AF70ED297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FF59BA-FB4F-2D43-B763-B39EA3309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BB08B46B-FD81-8C45-A83D-C473FE24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99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613"/>
          </a:xfrm>
        </p:spPr>
        <p:txBody>
          <a:bodyPr tIns="0" rIns="1440000" bIns="0" numCol="2" spcCol="54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BDB4829-B0F0-E14D-9C86-D1510DBD4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33F9EE1-802A-7B48-ABD5-2DB69576B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0D9456-86A1-2B48-8B8B-A99D34F5F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E528AABC-35BF-6443-ADB4-B6EA50B8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01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48608-8258-904E-B477-B9954835A1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07041CC-3A42-7349-8A14-7AFBA1240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48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44DDE6A-887A-B043-A683-F76FB7687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52193DB-D71D-AE4D-AFAC-A5EE2517D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CE27A-6B5B-4E4E-9699-8323FE701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4" name="Title 20">
            <a:extLst>
              <a:ext uri="{FF2B5EF4-FFF2-40B4-BE49-F238E27FC236}">
                <a16:creationId xmlns:a16="http://schemas.microsoft.com/office/drawing/2014/main" id="{EC741009-1AB9-9A4B-83EE-8D6CCD86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29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and two bulle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47DA38C-71F9-6B49-A0FE-6A48E1877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FF3049E-8A2C-784C-8F5F-5AA901DF4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C33785-4698-524C-909D-0CC50AF39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BC988D27-FEB7-A847-B8BF-50433EFC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651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8"/>
            <a:ext cx="12192000" cy="864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60EB17B-FE95-BA45-8408-92E90C4B2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7CD1EB0-F0A9-D64F-AB3B-495237D3D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1F9D3F9-45F3-434D-87F6-2EE9C388E6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FA21C8-3CCF-A841-892E-0D0CCCAA1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59C9FF13-EBA1-134E-A24E-9BDD8ABD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5C7369-C6CD-1B4C-A109-9EC1C89878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31705" y="711553"/>
            <a:ext cx="5605696" cy="718194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28"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2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89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551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287DB5D9-05DA-134B-835D-589699E1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81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8760296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648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256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81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04" r="13886" b="46440"/>
          <a:stretch/>
        </p:blipFill>
        <p:spPr>
          <a:xfrm rot="16970034">
            <a:off x="3811306" y="-931195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0F2C31-1D98-B340-A5D2-ABFCA3FA5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343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8"/>
            <a:ext cx="12192000" cy="864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7CD1EB0-F0A9-D64F-AB3B-495237D3D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0" name="Title 20">
            <a:extLst>
              <a:ext uri="{FF2B5EF4-FFF2-40B4-BE49-F238E27FC236}">
                <a16:creationId xmlns:a16="http://schemas.microsoft.com/office/drawing/2014/main" id="{59C9FF13-EBA1-134E-A24E-9BDD8ABD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EABCCBA0-B9B8-8549-8047-D3072FE99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28" y="6264620"/>
            <a:ext cx="1042896" cy="260724"/>
          </a:xfrm>
          <a:prstGeom prst="rect">
            <a:avLst/>
          </a:prstGeom>
        </p:spPr>
      </p:pic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951B70A-8E33-9D49-85BD-B25EFE59B2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56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F4465-A0CC-4E60-8DF4-0FB35C2B2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3785" y="-403160"/>
            <a:ext cx="12819569" cy="7261160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048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Introducing</a:t>
            </a:r>
            <a:br>
              <a:rPr lang="en-GB" dirty="0"/>
            </a:br>
            <a:r>
              <a:rPr lang="en-GB" dirty="0"/>
              <a:t>Sova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2BB0BC-05D6-CBA0-DB1F-BC34AB5DD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954" y="4811691"/>
            <a:ext cx="4647926" cy="320529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Assessment Toolkit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805F607-7F33-9F79-D416-FB5BA94CF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54" y="5220765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Technological Cornerstones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15A447-3DC2-298C-C4B0-84CFD0086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54" y="5605776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Business Outcomes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6C2421-2888-A2DC-13AB-2DE48BACE531}"/>
              </a:ext>
            </a:extLst>
          </p:cNvPr>
          <p:cNvSpPr/>
          <p:nvPr userDrawn="1"/>
        </p:nvSpPr>
        <p:spPr>
          <a:xfrm>
            <a:off x="533202" y="4852045"/>
            <a:ext cx="192795" cy="192795"/>
          </a:xfrm>
          <a:prstGeom prst="ellipse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9C85C-3F20-FE9F-6ED6-BACBF209CC23}"/>
              </a:ext>
            </a:extLst>
          </p:cNvPr>
          <p:cNvSpPr/>
          <p:nvPr userDrawn="1"/>
        </p:nvSpPr>
        <p:spPr>
          <a:xfrm>
            <a:off x="533202" y="5269883"/>
            <a:ext cx="192795" cy="192795"/>
          </a:xfrm>
          <a:prstGeom prst="ellipse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08E0C-8E0A-D884-05CA-CF705576B714}"/>
              </a:ext>
            </a:extLst>
          </p:cNvPr>
          <p:cNvSpPr/>
          <p:nvPr userDrawn="1"/>
        </p:nvSpPr>
        <p:spPr>
          <a:xfrm>
            <a:off x="533202" y="5645332"/>
            <a:ext cx="192795" cy="192795"/>
          </a:xfrm>
          <a:prstGeom prst="ellipse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76885-8228-07C8-E28B-B9F64084D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426" y="889653"/>
            <a:ext cx="5041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52F44F-302D-C641-B7AD-49C916B323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47928" y="681738"/>
            <a:ext cx="7414382" cy="7207731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85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536160" cy="226831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goes here </a:t>
            </a:r>
            <a:br>
              <a:rPr lang="en-GB" dirty="0"/>
            </a:br>
            <a:r>
              <a:rPr lang="en-GB" dirty="0"/>
              <a:t>across one, two </a:t>
            </a:r>
            <a:br>
              <a:rPr lang="en-GB" dirty="0"/>
            </a:br>
            <a:r>
              <a:rPr lang="en-GB" dirty="0"/>
              <a:t>or 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7CAC7-4A3A-B3C7-943A-056A68E500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817" y="216024"/>
            <a:ext cx="3285490" cy="8347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</p:spTree>
    <p:extLst>
      <p:ext uri="{BB962C8B-B14F-4D97-AF65-F5344CB8AC3E}">
        <p14:creationId xmlns:p14="http://schemas.microsoft.com/office/powerpoint/2010/main" val="24651484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536160" cy="226831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goes here </a:t>
            </a:r>
            <a:br>
              <a:rPr lang="en-GB" dirty="0"/>
            </a:br>
            <a:r>
              <a:rPr lang="en-GB" dirty="0"/>
              <a:t>across one, two </a:t>
            </a:r>
            <a:br>
              <a:rPr lang="en-GB" dirty="0"/>
            </a:br>
            <a:r>
              <a:rPr lang="en-GB" dirty="0"/>
              <a:t>or 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73419E-C1C9-FDD6-CE64-49FCA157CA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310" y="738652"/>
            <a:ext cx="619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6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E3AED-446B-D438-9A8E-185833AE4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-1"/>
            <a:ext cx="5945088" cy="685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C4AE9AE3-1E36-3B01-91AA-66733F09C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91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993B4-9623-86C9-8940-2749A7276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1"/>
            <a:ext cx="12192000" cy="67413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D7FA7-8502-7492-4DDA-0BA7D72BB9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5" name="Title 20">
            <a:extLst>
              <a:ext uri="{FF2B5EF4-FFF2-40B4-BE49-F238E27FC236}">
                <a16:creationId xmlns:a16="http://schemas.microsoft.com/office/drawing/2014/main" id="{75851F9B-A2DC-599E-AEF3-8CF44A8A1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82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6E506-06B2-B598-ADBB-83D43C2A6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2"/>
            <a:ext cx="12192000" cy="67413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CFBC19D8-53FF-019F-0C13-529BEC879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33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4C2F5-1770-BA6C-1A21-452330EBD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96" y="188640"/>
            <a:ext cx="12192000" cy="666936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1DB04C8C-1BA7-2BF1-6FDF-F298B33A2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06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226DD0-C9C4-A6EC-6F29-161F7B334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048" y="0"/>
            <a:ext cx="5657056" cy="5816231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9901024B-D676-9A82-49E2-53B07F59B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4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0138B7-4683-AB04-94CB-272B50C2C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25" y="332657"/>
            <a:ext cx="12203425" cy="652534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94CC35C1-510A-57F6-5D4F-E4B2370DB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22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7E62A0-AE01-3942-E782-57588F0E1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0294" y="105433"/>
            <a:ext cx="12955398" cy="67525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EC172808-7A99-C06F-A390-275907815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005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A60DA-44AC-B4D2-8458-CF5CA735B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457" y="-1"/>
            <a:ext cx="5718439" cy="685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4DED51F6-425F-C82C-AB5A-1FAE221FB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3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CEE6DDA6-D7D7-7E45-843F-06E800AB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530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6301F-5233-F005-4BB8-4333CF07B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229" y="0"/>
            <a:ext cx="63138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3855E93E-E5D6-79F4-1BC0-BAF27566E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941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4162CC-E0C4-1B4A-4600-2A56DB9F8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0784" y="332656"/>
            <a:ext cx="13152784" cy="652534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5459C035-4B67-6409-B264-D16C737EF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96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45B59-A282-FA8A-89B3-ABA4E3CF8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202" y="1"/>
            <a:ext cx="598569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58ED598C-578D-2AA0-A773-31E22E12C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67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9724F3-A46E-24D2-A1B3-0A07C6095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6289"/>
            <a:ext cx="12192000" cy="67568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29945C7E-2662-7421-625D-04BB920AC5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53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C7EED-4FC9-489A-A420-1D927B701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040" y="1"/>
            <a:ext cx="57428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8" name="Title 20">
            <a:extLst>
              <a:ext uri="{FF2B5EF4-FFF2-40B4-BE49-F238E27FC236}">
                <a16:creationId xmlns:a16="http://schemas.microsoft.com/office/drawing/2014/main" id="{7464716C-58A5-0304-EFB4-FDC95FD60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33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5FE41-B887-2E7E-6083-7C57E2A2D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5" y="116632"/>
            <a:ext cx="12178209" cy="67413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2A2A0894-E413-DBC5-04FB-2E5615B5B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4A4556-06F2-C27A-C494-3FE6A1FBC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-1"/>
            <a:ext cx="6089104" cy="685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091A7B5F-AB6D-7D28-C6C5-D632BF5FC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1930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1C5F2-1109-A032-6C67-48AA42B05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657"/>
            <a:ext cx="12185104" cy="652534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4DFF90AD-164E-371B-13D4-8C05E04FB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391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4F47-7CA5-CC88-B2CA-1B74A148D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299" y="-1"/>
            <a:ext cx="6437805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2C52490-8901-9BC1-29C1-D2A6A6145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461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21655-C8C9-4612-0691-DECA4C44B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9456"/>
            <a:ext cx="12185104" cy="52925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09EA2E-763D-94E3-359B-AB8F22C52C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440" y="1367131"/>
            <a:ext cx="5351333" cy="4320480"/>
          </a:xfrm>
          <a:prstGeom prst="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E8AD642E-3064-F7CD-0BC7-A1518A072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7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09"/>
          <a:stretch/>
        </p:blipFill>
        <p:spPr>
          <a:xfrm>
            <a:off x="1394682" y="712440"/>
            <a:ext cx="10208103" cy="91972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094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21655-C8C9-4612-0691-DECA4C44B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9456"/>
            <a:ext cx="12185104" cy="52925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ED4631-15F4-E499-C26E-A95DC00A5E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260" y="531527"/>
            <a:ext cx="5053388" cy="5041636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3DF3AB92-3A22-D06F-E3FC-705AE1244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7745288" cy="2016224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goes here </a:t>
            </a:r>
            <a:r>
              <a:rPr lang="en-US" kern="0" dirty="0">
                <a:solidFill>
                  <a:srgbClr val="E856FA"/>
                </a:solidFill>
              </a:rPr>
              <a:t>across one, two, or three lines</a:t>
            </a:r>
            <a:br>
              <a:rPr lang="en-US" kern="0" dirty="0">
                <a:solidFill>
                  <a:srgbClr val="E856FA"/>
                </a:solidFill>
              </a:rPr>
            </a:b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29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5"/>
            <a:ext cx="6674189" cy="2397111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Nice to </a:t>
            </a:r>
            <a:br>
              <a:rPr lang="en-GB" dirty="0"/>
            </a:br>
            <a:r>
              <a:rPr lang="en-GB" dirty="0"/>
              <a:t>meet you</a:t>
            </a:r>
            <a:br>
              <a:rPr lang="en-GB" dirty="0"/>
            </a:br>
            <a:r>
              <a:rPr lang="en-GB" kern="0" dirty="0">
                <a:solidFill>
                  <a:schemeClr val="bg1"/>
                </a:solidFill>
              </a:rPr>
              <a:t>Client Name</a:t>
            </a:r>
            <a:br>
              <a:rPr lang="en-US" kern="0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51493-B8CB-3E55-BC7E-0F5522440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915" y="880326"/>
            <a:ext cx="6674189" cy="5977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D7625-8087-A890-8A2A-2E0BE43DE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0713" y="880326"/>
            <a:ext cx="8208183" cy="5384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19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845CB-D500-2426-0FCC-6D8E2BEEC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6858001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5"/>
            <a:ext cx="6674189" cy="2397111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Nice to </a:t>
            </a:r>
            <a:br>
              <a:rPr lang="en-GB" dirty="0"/>
            </a:br>
            <a:r>
              <a:rPr lang="en-GB" dirty="0"/>
              <a:t>meet you</a:t>
            </a:r>
            <a:br>
              <a:rPr lang="en-GB" dirty="0"/>
            </a:br>
            <a:r>
              <a:rPr lang="en-GB" kern="0" dirty="0">
                <a:solidFill>
                  <a:schemeClr val="bg1"/>
                </a:solidFill>
              </a:rPr>
              <a:t>Client Name</a:t>
            </a:r>
            <a:br>
              <a:rPr lang="en-US" kern="0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B1380-5514-7379-D4B4-6C259BC37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8" y="503187"/>
            <a:ext cx="2308356" cy="42579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E0A180B-C557-9B0B-C076-483A0F553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6" y="3830153"/>
            <a:ext cx="6449144" cy="1975111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 or short description can go here across multiple lines. Sub-title or short description can go here across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multiple lines.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51493-B8CB-3E55-BC7E-0F5522440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776" y="880326"/>
            <a:ext cx="6939328" cy="5977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9B797-D18E-1AF9-CFE3-06C1F5FCF3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403" y="1628801"/>
            <a:ext cx="5460696" cy="2952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4184E-9BE8-ADD9-2AD9-06F550066A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056" y="2926316"/>
            <a:ext cx="1728947" cy="430676"/>
          </a:xfrm>
          <a:prstGeom prst="rect">
            <a:avLst/>
          </a:prstGeom>
        </p:spPr>
      </p:pic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8DEC40AD-BE57-9BD6-491A-E923C12DC0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26020" y="2659592"/>
            <a:ext cx="2299454" cy="912881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</p:spTree>
    <p:extLst>
      <p:ext uri="{BB962C8B-B14F-4D97-AF65-F5344CB8AC3E}">
        <p14:creationId xmlns:p14="http://schemas.microsoft.com/office/powerpoint/2010/main" val="6813631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01FB96-C4FA-5B57-5D78-6D927CC34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3482" cy="68580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Agenda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" y="2583633"/>
            <a:ext cx="6447522" cy="1975111"/>
          </a:xfrm>
        </p:spPr>
        <p:txBody>
          <a:bodyPr tIns="0" rIns="1440000" bIns="0" numCol="1" spcCol="540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2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01FB96-C4FA-5B57-5D78-6D927CC34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3482" cy="68580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Agenda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AB352C-ABB9-89A1-C596-46C30A941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" y="2583633"/>
            <a:ext cx="6447522" cy="1975111"/>
          </a:xfrm>
        </p:spPr>
        <p:txBody>
          <a:bodyPr tIns="0" rIns="1440000" bIns="0" numCol="1" spcCol="540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FDF219-0D38-843A-EC99-AAFAFFC934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736" y="2583633"/>
            <a:ext cx="6447522" cy="1975111"/>
          </a:xfrm>
        </p:spPr>
        <p:txBody>
          <a:bodyPr tIns="0" rIns="1440000" bIns="0" numCol="1" spcCol="54000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Sub-Title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Short Description goes here on one 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  <a:latin typeface="MabryPro-Light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6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Introducing</a:t>
            </a:r>
            <a:br>
              <a:rPr lang="en-GB" dirty="0"/>
            </a:br>
            <a:r>
              <a:rPr lang="en-GB" dirty="0"/>
              <a:t>Sova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2BB0BC-05D6-CBA0-DB1F-BC34AB5DD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954" y="4811691"/>
            <a:ext cx="4647926" cy="320529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Assessment Toolkit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805F607-7F33-9F79-D416-FB5BA94CF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54" y="5220765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Technological Cornerstones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15A447-3DC2-298C-C4B0-84CFD0086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54" y="5605776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Business Outcomes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6C2421-2888-A2DC-13AB-2DE48BACE531}"/>
              </a:ext>
            </a:extLst>
          </p:cNvPr>
          <p:cNvSpPr/>
          <p:nvPr userDrawn="1"/>
        </p:nvSpPr>
        <p:spPr>
          <a:xfrm>
            <a:off x="533202" y="4852045"/>
            <a:ext cx="192795" cy="192795"/>
          </a:xfrm>
          <a:prstGeom prst="ellipse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9C85C-3F20-FE9F-6ED6-BACBF209CC23}"/>
              </a:ext>
            </a:extLst>
          </p:cNvPr>
          <p:cNvSpPr/>
          <p:nvPr userDrawn="1"/>
        </p:nvSpPr>
        <p:spPr>
          <a:xfrm>
            <a:off x="533202" y="5269883"/>
            <a:ext cx="192795" cy="192795"/>
          </a:xfrm>
          <a:prstGeom prst="ellipse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08E0C-8E0A-D884-05CA-CF705576B714}"/>
              </a:ext>
            </a:extLst>
          </p:cNvPr>
          <p:cNvSpPr/>
          <p:nvPr userDrawn="1"/>
        </p:nvSpPr>
        <p:spPr>
          <a:xfrm>
            <a:off x="533202" y="5645332"/>
            <a:ext cx="192795" cy="192795"/>
          </a:xfrm>
          <a:prstGeom prst="ellipse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76885-8228-07C8-E28B-B9F64084D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426" y="889653"/>
            <a:ext cx="5041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81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Introducing</a:t>
            </a:r>
            <a:br>
              <a:rPr lang="en-GB" dirty="0"/>
            </a:br>
            <a:r>
              <a:rPr lang="en-GB" dirty="0"/>
              <a:t>Sova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2BB0BC-05D6-CBA0-DB1F-BC34AB5DD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954" y="4811691"/>
            <a:ext cx="4647926" cy="320529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Assessment Toolkit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805F607-7F33-9F79-D416-FB5BA94CF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54" y="5220765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>
                    <a:alpha val="10000"/>
                  </a:srgbClr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Technological Cornerstones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15A447-3DC2-298C-C4B0-84CFD0086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54" y="5605776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>
                    <a:alpha val="10000"/>
                  </a:srgbClr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Business Outcomes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6C2421-2888-A2DC-13AB-2DE48BACE531}"/>
              </a:ext>
            </a:extLst>
          </p:cNvPr>
          <p:cNvSpPr/>
          <p:nvPr userDrawn="1"/>
        </p:nvSpPr>
        <p:spPr>
          <a:xfrm>
            <a:off x="533202" y="4852045"/>
            <a:ext cx="192795" cy="192795"/>
          </a:xfrm>
          <a:prstGeom prst="ellipse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9C85C-3F20-FE9F-6ED6-BACBF209CC23}"/>
              </a:ext>
            </a:extLst>
          </p:cNvPr>
          <p:cNvSpPr/>
          <p:nvPr userDrawn="1"/>
        </p:nvSpPr>
        <p:spPr>
          <a:xfrm>
            <a:off x="533202" y="5269883"/>
            <a:ext cx="192795" cy="192795"/>
          </a:xfrm>
          <a:prstGeom prst="ellipse">
            <a:avLst/>
          </a:prstGeom>
          <a:solidFill>
            <a:srgbClr val="0E10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08E0C-8E0A-D884-05CA-CF705576B714}"/>
              </a:ext>
            </a:extLst>
          </p:cNvPr>
          <p:cNvSpPr/>
          <p:nvPr userDrawn="1"/>
        </p:nvSpPr>
        <p:spPr>
          <a:xfrm>
            <a:off x="533202" y="5645332"/>
            <a:ext cx="192795" cy="192795"/>
          </a:xfrm>
          <a:prstGeom prst="ellipse">
            <a:avLst/>
          </a:prstGeom>
          <a:solidFill>
            <a:srgbClr val="E856F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A9F851-C066-1EEA-3CB1-717E473B75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66" y="889653"/>
            <a:ext cx="5041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20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Introducing</a:t>
            </a:r>
            <a:br>
              <a:rPr lang="en-GB" dirty="0"/>
            </a:br>
            <a:r>
              <a:rPr lang="en-GB" dirty="0"/>
              <a:t>Sova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2BB0BC-05D6-CBA0-DB1F-BC34AB5DD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954" y="4811691"/>
            <a:ext cx="4647926" cy="320529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>
                    <a:alpha val="10000"/>
                  </a:srgbClr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Assessment Toolkit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805F607-7F33-9F79-D416-FB5BA94CF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54" y="5220765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Technological Cornerstones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15A447-3DC2-298C-C4B0-84CFD0086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54" y="5605776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>
                    <a:alpha val="10000"/>
                  </a:srgbClr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Business Outcomes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6C2421-2888-A2DC-13AB-2DE48BACE531}"/>
              </a:ext>
            </a:extLst>
          </p:cNvPr>
          <p:cNvSpPr/>
          <p:nvPr userDrawn="1"/>
        </p:nvSpPr>
        <p:spPr>
          <a:xfrm>
            <a:off x="533202" y="4852045"/>
            <a:ext cx="192795" cy="192795"/>
          </a:xfrm>
          <a:prstGeom prst="ellipse">
            <a:avLst/>
          </a:prstGeom>
          <a:solidFill>
            <a:srgbClr val="447F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9C85C-3F20-FE9F-6ED6-BACBF209CC23}"/>
              </a:ext>
            </a:extLst>
          </p:cNvPr>
          <p:cNvSpPr/>
          <p:nvPr userDrawn="1"/>
        </p:nvSpPr>
        <p:spPr>
          <a:xfrm>
            <a:off x="533202" y="5269883"/>
            <a:ext cx="192795" cy="192795"/>
          </a:xfrm>
          <a:prstGeom prst="ellipse">
            <a:avLst/>
          </a:prstGeom>
          <a:solidFill>
            <a:srgbClr val="0E10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08E0C-8E0A-D884-05CA-CF705576B714}"/>
              </a:ext>
            </a:extLst>
          </p:cNvPr>
          <p:cNvSpPr/>
          <p:nvPr userDrawn="1"/>
        </p:nvSpPr>
        <p:spPr>
          <a:xfrm>
            <a:off x="533202" y="5645332"/>
            <a:ext cx="192795" cy="192795"/>
          </a:xfrm>
          <a:prstGeom prst="ellipse">
            <a:avLst/>
          </a:prstGeom>
          <a:solidFill>
            <a:srgbClr val="E856F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2682D0-F7E0-B576-0A49-CC01F106B9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66" y="889653"/>
            <a:ext cx="5041900" cy="50165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BE1DA78-0061-74E5-7E77-DF62D8AE704D}"/>
              </a:ext>
            </a:extLst>
          </p:cNvPr>
          <p:cNvSpPr/>
          <p:nvPr userDrawn="1"/>
        </p:nvSpPr>
        <p:spPr>
          <a:xfrm>
            <a:off x="529464" y="5268177"/>
            <a:ext cx="192795" cy="192795"/>
          </a:xfrm>
          <a:prstGeom prst="ellipse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350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648072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/>
              <a:t>Introducing</a:t>
            </a:r>
            <a:br>
              <a:rPr lang="en-GB" dirty="0"/>
            </a:br>
            <a:r>
              <a:rPr lang="en-GB" dirty="0"/>
              <a:t>Sova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2BB0BC-05D6-CBA0-DB1F-BC34AB5DD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954" y="4811691"/>
            <a:ext cx="4647926" cy="320529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>
                    <a:alpha val="10000"/>
                  </a:srgbClr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Assessment Toolkit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805F607-7F33-9F79-D416-FB5BA94CF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54" y="5220765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>
                    <a:alpha val="10000"/>
                  </a:srgbClr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The Technological Cornerstones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15A447-3DC2-298C-C4B0-84CFD0086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54" y="5605776"/>
            <a:ext cx="5584030" cy="343504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abryPro-Light" panose="020D0503040002040303" pitchFamily="34" charset="0"/>
              </a:rPr>
              <a:t>Business Outcomes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6C2421-2888-A2DC-13AB-2DE48BACE531}"/>
              </a:ext>
            </a:extLst>
          </p:cNvPr>
          <p:cNvSpPr/>
          <p:nvPr userDrawn="1"/>
        </p:nvSpPr>
        <p:spPr>
          <a:xfrm>
            <a:off x="533202" y="4852045"/>
            <a:ext cx="192795" cy="192795"/>
          </a:xfrm>
          <a:prstGeom prst="ellipse">
            <a:avLst/>
          </a:prstGeom>
          <a:solidFill>
            <a:srgbClr val="447F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9C85C-3F20-FE9F-6ED6-BACBF209CC23}"/>
              </a:ext>
            </a:extLst>
          </p:cNvPr>
          <p:cNvSpPr/>
          <p:nvPr userDrawn="1"/>
        </p:nvSpPr>
        <p:spPr>
          <a:xfrm>
            <a:off x="533202" y="5269883"/>
            <a:ext cx="192795" cy="192795"/>
          </a:xfrm>
          <a:prstGeom prst="ellipse">
            <a:avLst/>
          </a:prstGeom>
          <a:solidFill>
            <a:srgbClr val="0E10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08E0C-8E0A-D884-05CA-CF705576B714}"/>
              </a:ext>
            </a:extLst>
          </p:cNvPr>
          <p:cNvSpPr/>
          <p:nvPr userDrawn="1"/>
        </p:nvSpPr>
        <p:spPr>
          <a:xfrm>
            <a:off x="533202" y="5645332"/>
            <a:ext cx="192795" cy="192795"/>
          </a:xfrm>
          <a:prstGeom prst="ellipse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BEDD3-3D78-712A-549E-1BE32E6512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66" y="889653"/>
            <a:ext cx="5041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561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" y="1412776"/>
            <a:ext cx="8465368" cy="1335016"/>
          </a:xfrm>
        </p:spPr>
        <p:txBody>
          <a:bodyPr/>
          <a:lstStyle>
            <a:lvl1pPr>
              <a:lnSpc>
                <a:spcPts val="5360"/>
              </a:lnSpc>
              <a:defRPr sz="6400">
                <a:solidFill>
                  <a:srgbClr val="0E107A"/>
                </a:solidFill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Burgess" panose="02000503080000020003" pitchFamily="2" charset="77"/>
              </a:rPr>
              <a:t>Disruption &amp; Transformation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34CF9-E4E1-4091-0820-E4B7CD07E1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79B38EB-79E0-2B7A-C61D-FD35BF79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rgbClr val="0E107A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A37-6DD2-DD57-A073-1DA6775E4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CD10-89DA-41D4-C88D-F44D62B0F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" y="515480"/>
            <a:ext cx="2298700" cy="419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F62DDF-6FA9-E887-A98F-0A3E4D4F62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53553"/>
            <a:ext cx="4248472" cy="355167"/>
          </a:xfrm>
        </p:spPr>
        <p:txBody>
          <a:bodyPr tIns="0" rIns="1440000" bIns="0" numCol="1" spcCol="540000">
            <a:normAutofit/>
          </a:bodyPr>
          <a:lstStyle>
            <a:lvl1pPr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lvl="0"/>
            <a:r>
              <a:rPr lang="en-US" dirty="0"/>
              <a:t>Sub-Title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EAC59-D095-0FE9-89B2-F3747AA16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2F8FC-0FF2-4474-FBFF-2B3E583893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046" y="481403"/>
            <a:ext cx="4576579" cy="2134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DCDE6A-7E22-DB24-6B52-F13C0911B8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2146350"/>
            <a:ext cx="939800" cy="93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393BFF-D257-20FD-5142-07AC452E36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76" y="612945"/>
            <a:ext cx="406400" cy="393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A6F92A-B1A0-C893-D0FD-9AA19C3810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896" y="1294341"/>
            <a:ext cx="495300" cy="381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2D2072-BB19-1CA8-16A5-9E456A4D744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377" y="1982547"/>
            <a:ext cx="457200" cy="393700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6DA9145-5364-BBD5-266B-E7C395C60A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46573" y="631780"/>
            <a:ext cx="5324035" cy="311096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30 assessments across 5 platforms were </a:t>
            </a:r>
            <a:b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replaced with</a:t>
            </a:r>
            <a:r>
              <a:rPr lang="en-GB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 </a:t>
            </a:r>
            <a:r>
              <a:rPr lang="en-GB" b="1" dirty="0">
                <a:solidFill>
                  <a:srgbClr val="F949FF"/>
                </a:solidFill>
                <a:effectLst/>
                <a:latin typeface="Mabry Pro" panose="020D0503040002040303" pitchFamily="34" charset="0"/>
              </a:rPr>
              <a:t>one, consolidated platform</a:t>
            </a:r>
            <a:endParaRPr lang="en-GB" dirty="0">
              <a:solidFill>
                <a:srgbClr val="170F7D"/>
              </a:solidFill>
              <a:effectLst/>
              <a:latin typeface="MabryPro-Light" panose="020D0503040002040303" pitchFamily="34" charset="0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4ECEDAE-C16A-827C-EA84-5530F397D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6573" y="1238067"/>
            <a:ext cx="5324035" cy="311096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The Sova Assessment Experience Platform </a:t>
            </a:r>
            <a:b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is </a:t>
            </a:r>
            <a:r>
              <a:rPr lang="en-GB" b="1" dirty="0">
                <a:solidFill>
                  <a:srgbClr val="F949FF"/>
                </a:solidFill>
                <a:effectLst/>
                <a:latin typeface="Mabry Pro" panose="020D0503040002040303" pitchFamily="34" charset="0"/>
              </a:rPr>
              <a:t>30% more cost effective</a:t>
            </a:r>
            <a:r>
              <a:rPr lang="en-GB" b="1" dirty="0">
                <a:solidFill>
                  <a:srgbClr val="170F7D"/>
                </a:solidFill>
                <a:effectLst/>
                <a:latin typeface="Mabry Pro" panose="020D0503040002040303" pitchFamily="34" charset="0"/>
              </a:rPr>
              <a:t> </a:t>
            </a: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than using traditional assessment solutions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FF3D7CE-C600-8149-BFBC-20036D668D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46573" y="1963624"/>
            <a:ext cx="5324035" cy="311096"/>
          </a:xfrm>
        </p:spPr>
        <p:txBody>
          <a:bodyPr tIns="0" rIns="1440000" bIns="0" numCol="1" spcCol="540000">
            <a:norm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0E107A"/>
                </a:solidFill>
                <a:latin typeface="MABRYPRO-LIGHT" panose="020D0303040002040303" pitchFamily="34" charset="0"/>
              </a:defRPr>
            </a:lvl1pPr>
          </a:lstStyle>
          <a:p>
            <a:r>
              <a:rPr lang="en-GB" b="1" dirty="0">
                <a:solidFill>
                  <a:srgbClr val="F949FF"/>
                </a:solidFill>
                <a:effectLst/>
                <a:latin typeface="Mabry Pro" panose="020D0503040002040303" pitchFamily="34" charset="0"/>
              </a:rPr>
              <a:t>Santander achieved a 4:5 hire ratio</a:t>
            </a:r>
            <a:r>
              <a:rPr lang="en-GB" dirty="0">
                <a:solidFill>
                  <a:srgbClr val="F949FF"/>
                </a:solidFill>
                <a:effectLst/>
                <a:latin typeface="MabryPro-Light" panose="020D0503040002040303" pitchFamily="34" charset="0"/>
              </a:rPr>
              <a:t> </a:t>
            </a:r>
            <a:b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(from 1:2) in each assessment centre, </a:t>
            </a:r>
            <a:b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</a:br>
            <a:r>
              <a:rPr lang="en-GB" dirty="0">
                <a:solidFill>
                  <a:srgbClr val="170F7D"/>
                </a:solidFill>
                <a:effectLst/>
                <a:latin typeface="MabryPro-Light" panose="020D0503040002040303" pitchFamily="34" charset="0"/>
              </a:rPr>
              <a:t>reducing the number of AC’s by 50%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22F277-A562-28F4-2A41-93E0F785725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24" y="3387991"/>
            <a:ext cx="12222823" cy="2857064"/>
          </a:xfrm>
          <a:prstGeom prst="rect">
            <a:avLst/>
          </a:prstGeom>
        </p:spPr>
      </p:pic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A2A58B3-9A5D-0DA1-F9A5-69E8B41E0D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16" y="4437112"/>
            <a:ext cx="3096344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Economic Uncertainty</a:t>
            </a:r>
          </a:p>
          <a:p>
            <a:pPr algn="ctr"/>
            <a:br>
              <a:rPr lang="en-GB" dirty="0">
                <a:effectLst/>
                <a:latin typeface="MabryPro-Light" panose="020D0503040002040303" pitchFamily="34" charset="0"/>
              </a:rPr>
            </a:br>
            <a:endParaRPr lang="en-GB" dirty="0">
              <a:effectLst/>
              <a:latin typeface="MabryPro-Light" panose="020D0503040002040303" pitchFamily="34" charset="0"/>
            </a:endParaRP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3230787-DBD5-E943-3FAF-801D37F1C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4865" y="4348549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Increased Volatility &amp; Velocity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 in Hiring</a:t>
            </a:r>
          </a:p>
          <a:p>
            <a:pPr algn="ctr"/>
            <a:br>
              <a:rPr lang="en-GB" dirty="0">
                <a:effectLst/>
                <a:latin typeface="MabryPro-Light" panose="020D0503040002040303" pitchFamily="34" charset="0"/>
              </a:rPr>
            </a:br>
            <a:endParaRPr lang="en-GB" dirty="0">
              <a:effectLst/>
              <a:latin typeface="MabryPro-Light" panose="020D0503040002040303" pitchFamily="34" charset="0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3B01D32-6296-A6EF-5D5B-C078AF8305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7639" y="4348549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Fast Changing Skills Requirements &amp; Capabilities</a:t>
            </a:r>
          </a:p>
          <a:p>
            <a:pPr algn="ctr"/>
            <a:br>
              <a:rPr lang="en-GB" dirty="0">
                <a:effectLst/>
                <a:latin typeface="MabryPro-Light" panose="020D0503040002040303" pitchFamily="34" charset="0"/>
              </a:rPr>
            </a:br>
            <a:endParaRPr lang="en-GB" dirty="0">
              <a:effectLst/>
              <a:latin typeface="MabryPro-Light" panose="020D0503040002040303" pitchFamily="34" charset="0"/>
            </a:endParaRP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5F5ACF55-BBBA-E8F4-6D0C-A4C5E4FFC3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0352" y="4348549"/>
            <a:ext cx="3864092" cy="504056"/>
          </a:xfrm>
        </p:spPr>
        <p:txBody>
          <a:bodyPr tIns="0" rIns="1440000" bIns="0" numCol="1" spcCol="540000">
            <a:normAutofit/>
          </a:bodyPr>
          <a:lstStyle>
            <a:lvl1pPr algn="ctr">
              <a:lnSpc>
                <a:spcPct val="100000"/>
              </a:lnSpc>
              <a:defRPr sz="1600" b="0" i="0">
                <a:solidFill>
                  <a:schemeClr val="accent5"/>
                </a:solidFill>
                <a:latin typeface="MABRYPRO-LIGHT" panose="020D0303040002040303" pitchFamily="34" charset="0"/>
              </a:defRPr>
            </a:lvl1pPr>
          </a:lstStyle>
          <a:p>
            <a:pPr algn="ctr"/>
            <a:r>
              <a:rPr lang="en-GB" dirty="0">
                <a:effectLst/>
                <a:latin typeface="MabryPro-Light" panose="020D0503040002040303" pitchFamily="34" charset="0"/>
              </a:rPr>
              <a:t>Regulation, Security, Privacy </a:t>
            </a:r>
            <a:br>
              <a:rPr lang="en-GB" dirty="0">
                <a:effectLst/>
                <a:latin typeface="MabryPro-Light" panose="020D0503040002040303" pitchFamily="34" charset="0"/>
              </a:rPr>
            </a:br>
            <a:r>
              <a:rPr lang="en-GB" dirty="0">
                <a:effectLst/>
                <a:latin typeface="MabryPro-Light" panose="020D0503040002040303" pitchFamily="34" charset="0"/>
              </a:rPr>
              <a:t>&amp; ESG</a:t>
            </a:r>
          </a:p>
          <a:p>
            <a:pPr algn="ctr"/>
            <a:br>
              <a:rPr lang="en-GB" dirty="0">
                <a:effectLst/>
                <a:latin typeface="MabryPro-Light" panose="020D0503040002040303" pitchFamily="34" charset="0"/>
              </a:rPr>
            </a:br>
            <a:endParaRPr lang="en-GB" dirty="0">
              <a:effectLst/>
              <a:latin typeface="MabryPro-Light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8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9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42" Type="http://schemas.openxmlformats.org/officeDocument/2006/relationships/slideLayout" Target="../slideLayouts/slideLayout111.xml"/><Relationship Id="rId47" Type="http://schemas.openxmlformats.org/officeDocument/2006/relationships/slideLayout" Target="../slideLayouts/slideLayout116.xml"/><Relationship Id="rId50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09.xml"/><Relationship Id="rId45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74.xml"/><Relationship Id="rId61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43" Type="http://schemas.openxmlformats.org/officeDocument/2006/relationships/slideLayout" Target="../slideLayouts/slideLayout112.xml"/><Relationship Id="rId48" Type="http://schemas.openxmlformats.org/officeDocument/2006/relationships/slideLayout" Target="../slideLayouts/slideLayout117.xml"/><Relationship Id="rId56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77.xml"/><Relationship Id="rId51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5.xml"/><Relationship Id="rId59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10.xml"/><Relationship Id="rId54" Type="http://schemas.openxmlformats.org/officeDocument/2006/relationships/slideLayout" Target="../slideLayouts/slideLayout123.xml"/><Relationship Id="rId62" Type="http://schemas.openxmlformats.org/officeDocument/2006/relationships/theme" Target="../theme/theme3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49" Type="http://schemas.openxmlformats.org/officeDocument/2006/relationships/slideLayout" Target="../slideLayouts/slideLayout118.xml"/><Relationship Id="rId57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100.xml"/><Relationship Id="rId44" Type="http://schemas.openxmlformats.org/officeDocument/2006/relationships/slideLayout" Target="../slideLayouts/slideLayout113.xml"/><Relationship Id="rId52" Type="http://schemas.openxmlformats.org/officeDocument/2006/relationships/slideLayout" Target="../slideLayouts/slideLayout121.xml"/><Relationship Id="rId6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9999"/>
            <a:ext cx="1219320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0" rIns="144000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  <a:prstGeom prst="rect">
            <a:avLst/>
          </a:prstGeom>
        </p:spPr>
        <p:txBody>
          <a:bodyPr vert="horz" lIns="540000" tIns="0" rIns="144000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8ABF0-2B39-3347-B8FC-8E3EEC284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424" y="6318000"/>
            <a:ext cx="1800200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lvl1pPr algn="l">
              <a:defRPr sz="9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930C-9972-0D4F-8930-F7847281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8000"/>
            <a:ext cx="900000" cy="540000"/>
          </a:xfrm>
          <a:prstGeom prst="rect">
            <a:avLst/>
          </a:prstGeom>
        </p:spPr>
        <p:txBody>
          <a:bodyPr vert="horz" lIns="540000" tIns="0" rIns="0" bIns="342000" rtlCol="0" anchor="b" anchorCtr="0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7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72" r:id="rId2"/>
    <p:sldLayoutId id="2147483973" r:id="rId3"/>
    <p:sldLayoutId id="2147483933" r:id="rId4"/>
    <p:sldLayoutId id="2147483930" r:id="rId5"/>
    <p:sldLayoutId id="2147483939" r:id="rId6"/>
    <p:sldLayoutId id="2147483940" r:id="rId7"/>
    <p:sldLayoutId id="2147483921" r:id="rId8"/>
    <p:sldLayoutId id="2147483976" r:id="rId9"/>
    <p:sldLayoutId id="2147483985" r:id="rId10"/>
    <p:sldLayoutId id="2147483980" r:id="rId11"/>
    <p:sldLayoutId id="2147483979" r:id="rId12"/>
    <p:sldLayoutId id="2147483982" r:id="rId13"/>
    <p:sldLayoutId id="2147483981" r:id="rId14"/>
    <p:sldLayoutId id="2147483978" r:id="rId15"/>
    <p:sldLayoutId id="2147483977" r:id="rId16"/>
    <p:sldLayoutId id="2147483968" r:id="rId17"/>
    <p:sldLayoutId id="2147483969" r:id="rId18"/>
    <p:sldLayoutId id="2147483887" r:id="rId19"/>
    <p:sldLayoutId id="2147483888" r:id="rId20"/>
    <p:sldLayoutId id="2147483889" r:id="rId21"/>
    <p:sldLayoutId id="2147483890" r:id="rId22"/>
    <p:sldLayoutId id="2147483892" r:id="rId23"/>
    <p:sldLayoutId id="2147483893" r:id="rId24"/>
    <p:sldLayoutId id="2147483894" r:id="rId25"/>
    <p:sldLayoutId id="2147483897" r:id="rId26"/>
    <p:sldLayoutId id="2147483974" r:id="rId27"/>
    <p:sldLayoutId id="2147483984" r:id="rId28"/>
    <p:sldLayoutId id="2147483983" r:id="rId29"/>
    <p:sldLayoutId id="2147483975" r:id="rId30"/>
    <p:sldLayoutId id="2147483967" r:id="rId31"/>
    <p:sldLayoutId id="2147484109" r:id="rId32"/>
    <p:sldLayoutId id="2147484110" r:id="rId33"/>
    <p:sldLayoutId id="2147484111" r:id="rId34"/>
  </p:sldLayoutIdLst>
  <p:hf hdr="0" dt="0"/>
  <p:txStyles>
    <p:titleStyle>
      <a:lvl1pPr eaLnBrk="1" hangingPunct="1">
        <a:defRPr sz="4800" b="0" i="0" spc="70" baseline="0">
          <a:solidFill>
            <a:srgbClr val="0E107A"/>
          </a:solidFill>
          <a:latin typeface="Burgess" panose="02000503080000020003" pitchFamily="2" charset="77"/>
          <a:ea typeface="+mj-ea"/>
          <a:cs typeface="Verdana"/>
        </a:defRPr>
      </a:lvl1pPr>
    </p:titleStyle>
    <p:bodyStyle>
      <a:lvl1pPr marL="0" eaLnBrk="1" hangingPunct="1">
        <a:lnSpc>
          <a:spcPct val="130000"/>
        </a:lnSpc>
        <a:buClr>
          <a:srgbClr val="447FFB"/>
        </a:buClr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1pPr>
      <a:lvl2pPr marL="8001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2pPr>
      <a:lvl3pPr marL="12573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3pPr>
      <a:lvl4pPr marL="16573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4pPr>
      <a:lvl5pPr marL="21145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4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9999"/>
            <a:ext cx="1219320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0" rIns="144000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  <a:prstGeom prst="rect">
            <a:avLst/>
          </a:prstGeom>
        </p:spPr>
        <p:txBody>
          <a:bodyPr vert="horz" lIns="540000" tIns="0" rIns="144000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8ABF0-2B39-3347-B8FC-8E3EEC284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424" y="6318000"/>
            <a:ext cx="1800200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lvl1pPr algn="l">
              <a:defRPr sz="9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© 2023 Sova Assessments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930C-9972-0D4F-8930-F7847281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8000"/>
            <a:ext cx="900000" cy="540000"/>
          </a:xfrm>
          <a:prstGeom prst="rect">
            <a:avLst/>
          </a:prstGeom>
        </p:spPr>
        <p:txBody>
          <a:bodyPr vert="horz" lIns="540000" tIns="0" rIns="0" bIns="342000" rtlCol="0" anchor="b" anchorCtr="0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  <p:sldLayoutId id="2147484142" r:id="rId28"/>
    <p:sldLayoutId id="2147484143" r:id="rId29"/>
    <p:sldLayoutId id="2147484144" r:id="rId30"/>
    <p:sldLayoutId id="2147484145" r:id="rId31"/>
    <p:sldLayoutId id="2147484146" r:id="rId32"/>
    <p:sldLayoutId id="2147484147" r:id="rId33"/>
    <p:sldLayoutId id="2147484148" r:id="rId34"/>
    <p:sldLayoutId id="2147484149" r:id="rId35"/>
  </p:sldLayoutIdLst>
  <p:hf hdr="0" dt="0"/>
  <p:txStyles>
    <p:titleStyle>
      <a:lvl1pPr eaLnBrk="1" hangingPunct="1">
        <a:defRPr sz="4800" b="0" i="0" spc="70" baseline="0">
          <a:solidFill>
            <a:srgbClr val="0E107A"/>
          </a:solidFill>
          <a:latin typeface="Burgess" panose="02000503080000020003" pitchFamily="2" charset="77"/>
          <a:ea typeface="+mj-ea"/>
          <a:cs typeface="Verdana"/>
        </a:defRPr>
      </a:lvl1pPr>
    </p:titleStyle>
    <p:bodyStyle>
      <a:lvl1pPr marL="0" eaLnBrk="1" hangingPunct="1">
        <a:lnSpc>
          <a:spcPct val="130000"/>
        </a:lnSpc>
        <a:buClr>
          <a:srgbClr val="447FFB"/>
        </a:buClr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1pPr>
      <a:lvl2pPr marL="8001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2pPr>
      <a:lvl3pPr marL="12573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3pPr>
      <a:lvl4pPr marL="16573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4pPr>
      <a:lvl5pPr marL="21145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4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9999"/>
            <a:ext cx="1219320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0" rIns="144000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  <a:prstGeom prst="rect">
            <a:avLst/>
          </a:prstGeom>
        </p:spPr>
        <p:txBody>
          <a:bodyPr vert="horz" lIns="540000" tIns="0" rIns="144000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8ABF0-2B39-3347-B8FC-8E3EEC284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424" y="6318000"/>
            <a:ext cx="1800200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lvl1pPr algn="l">
              <a:defRPr sz="9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930C-9972-0D4F-8930-F7847281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8000"/>
            <a:ext cx="900000" cy="540000"/>
          </a:xfrm>
          <a:prstGeom prst="rect">
            <a:avLst/>
          </a:prstGeom>
        </p:spPr>
        <p:txBody>
          <a:bodyPr vert="horz" lIns="540000" tIns="0" rIns="0" bIns="342000" rtlCol="0" anchor="b" anchorCtr="0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4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  <p:sldLayoutId id="2147484164" r:id="rId14"/>
    <p:sldLayoutId id="2147484165" r:id="rId15"/>
    <p:sldLayoutId id="2147484166" r:id="rId16"/>
    <p:sldLayoutId id="2147484167" r:id="rId17"/>
    <p:sldLayoutId id="2147484168" r:id="rId18"/>
    <p:sldLayoutId id="2147484169" r:id="rId19"/>
    <p:sldLayoutId id="2147484170" r:id="rId20"/>
    <p:sldLayoutId id="2147484171" r:id="rId21"/>
    <p:sldLayoutId id="2147484172" r:id="rId22"/>
    <p:sldLayoutId id="2147484173" r:id="rId23"/>
    <p:sldLayoutId id="2147484174" r:id="rId24"/>
    <p:sldLayoutId id="2147484175" r:id="rId25"/>
    <p:sldLayoutId id="2147484176" r:id="rId26"/>
    <p:sldLayoutId id="2147484177" r:id="rId27"/>
    <p:sldLayoutId id="2147484178" r:id="rId28"/>
    <p:sldLayoutId id="2147484179" r:id="rId29"/>
    <p:sldLayoutId id="2147484180" r:id="rId30"/>
    <p:sldLayoutId id="2147484181" r:id="rId31"/>
    <p:sldLayoutId id="2147484182" r:id="rId32"/>
    <p:sldLayoutId id="2147484183" r:id="rId33"/>
    <p:sldLayoutId id="2147484184" r:id="rId34"/>
    <p:sldLayoutId id="2147484185" r:id="rId35"/>
    <p:sldLayoutId id="2147484186" r:id="rId36"/>
    <p:sldLayoutId id="2147484187" r:id="rId37"/>
    <p:sldLayoutId id="2147484188" r:id="rId38"/>
    <p:sldLayoutId id="2147484189" r:id="rId39"/>
    <p:sldLayoutId id="2147484190" r:id="rId40"/>
    <p:sldLayoutId id="2147484191" r:id="rId41"/>
    <p:sldLayoutId id="2147484192" r:id="rId42"/>
    <p:sldLayoutId id="2147484193" r:id="rId43"/>
    <p:sldLayoutId id="2147484194" r:id="rId44"/>
    <p:sldLayoutId id="2147484195" r:id="rId45"/>
    <p:sldLayoutId id="2147484196" r:id="rId46"/>
    <p:sldLayoutId id="2147484197" r:id="rId47"/>
    <p:sldLayoutId id="2147484198" r:id="rId48"/>
    <p:sldLayoutId id="2147484199" r:id="rId49"/>
    <p:sldLayoutId id="2147484200" r:id="rId50"/>
    <p:sldLayoutId id="2147484201" r:id="rId51"/>
    <p:sldLayoutId id="2147484202" r:id="rId52"/>
    <p:sldLayoutId id="2147484203" r:id="rId53"/>
    <p:sldLayoutId id="2147484204" r:id="rId54"/>
    <p:sldLayoutId id="2147484205" r:id="rId55"/>
    <p:sldLayoutId id="2147484206" r:id="rId56"/>
    <p:sldLayoutId id="2147484207" r:id="rId57"/>
    <p:sldLayoutId id="2147484208" r:id="rId58"/>
    <p:sldLayoutId id="2147484209" r:id="rId59"/>
    <p:sldLayoutId id="2147484210" r:id="rId60"/>
    <p:sldLayoutId id="2147484211" r:id="rId61"/>
  </p:sldLayoutIdLst>
  <p:hf hdr="0" dt="0"/>
  <p:txStyles>
    <p:titleStyle>
      <a:lvl1pPr eaLnBrk="1" hangingPunct="1">
        <a:defRPr sz="4800" b="0" i="0" spc="70" baseline="0">
          <a:solidFill>
            <a:srgbClr val="0E107A"/>
          </a:solidFill>
          <a:latin typeface="Burgess" panose="02000503080000020003" pitchFamily="2" charset="77"/>
          <a:ea typeface="+mj-ea"/>
          <a:cs typeface="Verdana"/>
        </a:defRPr>
      </a:lvl1pPr>
    </p:titleStyle>
    <p:bodyStyle>
      <a:lvl1pPr marL="0" eaLnBrk="1" hangingPunct="1">
        <a:lnSpc>
          <a:spcPct val="130000"/>
        </a:lnSpc>
        <a:buClr>
          <a:srgbClr val="447FFB"/>
        </a:buClr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1pPr>
      <a:lvl2pPr marL="8001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2pPr>
      <a:lvl3pPr marL="12573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3pPr>
      <a:lvl4pPr marL="16573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4pPr>
      <a:lvl5pPr marL="21145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4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tiff"/><Relationship Id="rId3" Type="http://schemas.openxmlformats.org/officeDocument/2006/relationships/image" Target="../media/image182.png"/><Relationship Id="rId7" Type="http://schemas.openxmlformats.org/officeDocument/2006/relationships/image" Target="../media/image186.tiff"/><Relationship Id="rId2" Type="http://schemas.openxmlformats.org/officeDocument/2006/relationships/image" Target="../media/image181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5.emf"/><Relationship Id="rId5" Type="http://schemas.openxmlformats.org/officeDocument/2006/relationships/image" Target="../media/image184.tiff"/><Relationship Id="rId4" Type="http://schemas.openxmlformats.org/officeDocument/2006/relationships/image" Target="../media/image18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A6EFAB-481C-4634-8720-7D9A83A6B8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latin typeface="Mabry Pro"/>
                <a:cs typeface="Arial"/>
              </a:rPr>
              <a:t>© 2023 Sova Assessment</a:t>
            </a:r>
            <a:endParaRPr lang="en-US" dirty="0">
              <a:latin typeface="Mabry Pro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A86F6-DE05-4C46-A9EC-8859BCD8D7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</a:t>
            </a:fld>
            <a:endParaRPr lang="en-US">
              <a:latin typeface="Mabry Pro" panose="020D05030400020403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BDA5C-36C1-435F-A4E5-530C27014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124744"/>
            <a:ext cx="13152784" cy="6273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500" dirty="0"/>
              <a:t>From the candidate portal, candidates can pick from a list of available dates on when to schedule their assessment centre. Saving valuable time in administration of candidate availability.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0202CD-3056-477E-903D-A4B7A403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Candidate scheduling</a:t>
            </a:r>
            <a:endParaRPr lang="en-GB" sz="3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C48E9E-2B9D-AD40-97C9-1A3A6518B5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20" y="2114291"/>
            <a:ext cx="5202878" cy="3779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A4863-F69A-4F2A-BEE0-D3F0D1850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" r="1481"/>
          <a:stretch/>
        </p:blipFill>
        <p:spPr>
          <a:xfrm>
            <a:off x="543052" y="2349133"/>
            <a:ext cx="4752528" cy="33102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6A57A0-C0AA-8E1C-C56E-396E8478788B}"/>
              </a:ext>
            </a:extLst>
          </p:cNvPr>
          <p:cNvGrpSpPr/>
          <p:nvPr/>
        </p:nvGrpSpPr>
        <p:grpSpPr>
          <a:xfrm>
            <a:off x="3440518" y="1941066"/>
            <a:ext cx="8720930" cy="4266508"/>
            <a:chOff x="3440518" y="1941066"/>
            <a:chExt cx="8720930" cy="42665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19A395-A46E-2D4D-701E-CFDE0A6A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1700" y="3573016"/>
              <a:ext cx="2088232" cy="1065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B94975-C78F-30AD-A7E1-7416FA606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69579">
              <a:off x="3440518" y="3005766"/>
              <a:ext cx="1280542" cy="12805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8C62B0-47C2-2D1E-3769-F7A2704F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9048328" y="3614005"/>
              <a:ext cx="1575783" cy="17183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708B95-D253-6499-C192-E1ADFF3F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0246" y="1941066"/>
              <a:ext cx="4470400" cy="3263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FA2F94-019E-B0CF-9C80-0B1C12156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8287" y="4004272"/>
              <a:ext cx="4333161" cy="2203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427648"/>
      </p:ext>
    </p:extLst>
  </p:cSld>
  <p:clrMapOvr>
    <a:masterClrMapping/>
  </p:clrMapOvr>
</p:sld>
</file>

<file path=ppt/theme/theme1.xml><?xml version="1.0" encoding="utf-8"?>
<a:theme xmlns:a="http://schemas.openxmlformats.org/drawingml/2006/main" name="SOVA PPT template 01022019">
  <a:themeElements>
    <a:clrScheme name="Custom 2">
      <a:dk1>
        <a:srgbClr val="545759"/>
      </a:dk1>
      <a:lt1>
        <a:srgbClr val="FFFFFF"/>
      </a:lt1>
      <a:dk2>
        <a:srgbClr val="8A8B8C"/>
      </a:dk2>
      <a:lt2>
        <a:srgbClr val="FFFFFF"/>
      </a:lt2>
      <a:accent1>
        <a:srgbClr val="0E107A"/>
      </a:accent1>
      <a:accent2>
        <a:srgbClr val="447EFA"/>
      </a:accent2>
      <a:accent3>
        <a:srgbClr val="E756F9"/>
      </a:accent3>
      <a:accent4>
        <a:srgbClr val="D0F4FE"/>
      </a:accent4>
      <a:accent5>
        <a:srgbClr val="FEFFFE"/>
      </a:accent5>
      <a:accent6>
        <a:srgbClr val="030403"/>
      </a:accent6>
      <a:hlink>
        <a:srgbClr val="0E107A"/>
      </a:hlink>
      <a:folHlink>
        <a:srgbClr val="E756F9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D44387-06A5-3D49-9F28-21A1E43E5F4E}" vid="{FB9E65D8-8DE8-BE48-8AD3-43EB056B613E}"/>
    </a:ext>
  </a:extLst>
</a:theme>
</file>

<file path=ppt/theme/theme2.xml><?xml version="1.0" encoding="utf-8"?>
<a:theme xmlns:a="http://schemas.openxmlformats.org/drawingml/2006/main" name="1_SOVA PPT template 01022019">
  <a:themeElements>
    <a:clrScheme name="Custom 2">
      <a:dk1>
        <a:srgbClr val="545759"/>
      </a:dk1>
      <a:lt1>
        <a:srgbClr val="FFFFFF"/>
      </a:lt1>
      <a:dk2>
        <a:srgbClr val="8A8B8C"/>
      </a:dk2>
      <a:lt2>
        <a:srgbClr val="FFFFFF"/>
      </a:lt2>
      <a:accent1>
        <a:srgbClr val="0E107A"/>
      </a:accent1>
      <a:accent2>
        <a:srgbClr val="447EFA"/>
      </a:accent2>
      <a:accent3>
        <a:srgbClr val="E756F9"/>
      </a:accent3>
      <a:accent4>
        <a:srgbClr val="D0F4FE"/>
      </a:accent4>
      <a:accent5>
        <a:srgbClr val="FEFFFE"/>
      </a:accent5>
      <a:accent6>
        <a:srgbClr val="030403"/>
      </a:accent6>
      <a:hlink>
        <a:srgbClr val="0E107A"/>
      </a:hlink>
      <a:folHlink>
        <a:srgbClr val="E756F9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D44387-06A5-3D49-9F28-21A1E43E5F4E}" vid="{FB9E65D8-8DE8-BE48-8AD3-43EB056B613E}"/>
    </a:ext>
  </a:extLst>
</a:theme>
</file>

<file path=ppt/theme/theme3.xml><?xml version="1.0" encoding="utf-8"?>
<a:theme xmlns:a="http://schemas.openxmlformats.org/drawingml/2006/main" name="2_SOVA PPT template 01022019">
  <a:themeElements>
    <a:clrScheme name="Custom 2">
      <a:dk1>
        <a:srgbClr val="545759"/>
      </a:dk1>
      <a:lt1>
        <a:srgbClr val="FFFFFF"/>
      </a:lt1>
      <a:dk2>
        <a:srgbClr val="8A8B8C"/>
      </a:dk2>
      <a:lt2>
        <a:srgbClr val="FFFFFF"/>
      </a:lt2>
      <a:accent1>
        <a:srgbClr val="0E107A"/>
      </a:accent1>
      <a:accent2>
        <a:srgbClr val="447EFA"/>
      </a:accent2>
      <a:accent3>
        <a:srgbClr val="E756F9"/>
      </a:accent3>
      <a:accent4>
        <a:srgbClr val="D0F4FE"/>
      </a:accent4>
      <a:accent5>
        <a:srgbClr val="FEFFFE"/>
      </a:accent5>
      <a:accent6>
        <a:srgbClr val="030403"/>
      </a:accent6>
      <a:hlink>
        <a:srgbClr val="0E107A"/>
      </a:hlink>
      <a:folHlink>
        <a:srgbClr val="E756F9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D44387-06A5-3D49-9F28-21A1E43E5F4E}" vid="{FB9E65D8-8DE8-BE48-8AD3-43EB056B613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591DFF776B3449438436FCAB89A8F" ma:contentTypeVersion="33" ma:contentTypeDescription="Create a new document." ma:contentTypeScope="" ma:versionID="af552efc6005f21f2fbf6d9e3c50a7f1">
  <xsd:schema xmlns:xsd="http://www.w3.org/2001/XMLSchema" xmlns:xs="http://www.w3.org/2001/XMLSchema" xmlns:p="http://schemas.microsoft.com/office/2006/metadata/properties" xmlns:ns2="3b0c18f7-84cf-4d1f-82e1-dcefff1c87bf" xmlns:ns3="ea95a2d0-fc30-4796-88cb-dfc6e4344ded" targetNamespace="http://schemas.microsoft.com/office/2006/metadata/properties" ma:root="true" ma:fieldsID="5106880bf3da4bfde7210cdd4153d2f6" ns2:_="" ns3:_="">
    <xsd:import namespace="3b0c18f7-84cf-4d1f-82e1-dcefff1c87bf"/>
    <xsd:import namespace="ea95a2d0-fc30-4796-88cb-dfc6e4344d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c18f7-84cf-4d1f-82e1-dcefff1c87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1223e26-2791-442f-af7e-ed8ed23ef947}" ma:internalName="TaxCatchAll" ma:showField="CatchAllData" ma:web="3b0c18f7-84cf-4d1f-82e1-dcefff1c87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5a2d0-fc30-4796-88cb-dfc6e4344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0ec66b4-7f7c-4cae-a84d-ae92b6f3bd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0c18f7-84cf-4d1f-82e1-dcefff1c87bf">
      <UserInfo>
        <DisplayName/>
        <AccountId xsi:nil="true"/>
        <AccountType/>
      </UserInfo>
    </SharedWithUsers>
    <lcf76f155ced4ddcb4097134ff3c332f xmlns="ea95a2d0-fc30-4796-88cb-dfc6e4344ded">
      <Terms xmlns="http://schemas.microsoft.com/office/infopath/2007/PartnerControls"/>
    </lcf76f155ced4ddcb4097134ff3c332f>
    <TaxCatchAll xmlns="3b0c18f7-84cf-4d1f-82e1-dcefff1c87bf" xsi:nil="true"/>
  </documentManagement>
</p:properties>
</file>

<file path=customXml/itemProps1.xml><?xml version="1.0" encoding="utf-8"?>
<ds:datastoreItem xmlns:ds="http://schemas.openxmlformats.org/officeDocument/2006/customXml" ds:itemID="{7BBBA2CA-29C7-4C08-83FE-BE24BF846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c18f7-84cf-4d1f-82e1-dcefff1c87bf"/>
    <ds:schemaRef ds:uri="ea95a2d0-fc30-4796-88cb-dfc6e4344d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213AE2-4DFA-4EE7-A38F-D32DC3B69A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95E8C1-DBD1-4E76-8458-1295FAC0F45A}">
  <ds:schemaRefs>
    <ds:schemaRef ds:uri="http://schemas.microsoft.com/office/2006/metadata/properties"/>
    <ds:schemaRef ds:uri="http://schemas.microsoft.com/office/infopath/2007/PartnerControls"/>
    <ds:schemaRef ds:uri="3b0c18f7-84cf-4d1f-82e1-dcefff1c87bf"/>
    <ds:schemaRef ds:uri="ea95a2d0-fc30-4796-88cb-dfc6e4344d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SOVA PPT template 01022019</Template>
  <TotalTime>0</TotalTime>
  <Words>2119</Words>
  <Application>Microsoft Office PowerPoint</Application>
  <PresentationFormat>Widescreen</PresentationFormat>
  <Paragraphs>368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SOVA PPT template 01022019</vt:lpstr>
      <vt:lpstr>1_SOVA PPT template 01022019</vt:lpstr>
      <vt:lpstr>2_SOVA PPT template 01022019</vt:lpstr>
      <vt:lpstr>Candidate scheduling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Lane</dc:creator>
  <cp:lastModifiedBy>Gavin Mulcahy</cp:lastModifiedBy>
  <cp:revision>708</cp:revision>
  <cp:lastPrinted>2017-08-17T13:10:59Z</cp:lastPrinted>
  <dcterms:created xsi:type="dcterms:W3CDTF">2021-03-08T16:36:22Z</dcterms:created>
  <dcterms:modified xsi:type="dcterms:W3CDTF">2023-06-05T13:23:33Z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2016-06-26T00:00:00Z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2016-06-26T00:00:00Z</vt:filetime>
  </property>
  <property fmtid="{D5CDD505-2E9C-101B-9397-08002B2CF9AE}" pid="5" name="xd_ProgID">
    <vt:lpwstr/>
  </property>
  <property fmtid="{D5CDD505-2E9C-101B-9397-08002B2CF9AE}" pid="6" name="ContentTypeId">
    <vt:lpwstr>0x010100985591DFF776B3449438436FCAB89A8F</vt:lpwstr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emplateUrl">
    <vt:lpwstr/>
  </property>
  <property fmtid="{D5CDD505-2E9C-101B-9397-08002B2CF9AE}" pid="10" name="ComplianceAssetId">
    <vt:lpwstr/>
  </property>
  <property fmtid="{D5CDD505-2E9C-101B-9397-08002B2CF9AE}" pid="11" name="_ExtendedDescription">
    <vt:lpwstr/>
  </property>
  <property fmtid="{D5CDD505-2E9C-101B-9397-08002B2CF9AE}" pid="12" name="_activity">
    <vt:lpwstr/>
  </property>
  <property fmtid="{D5CDD505-2E9C-101B-9397-08002B2CF9AE}" pid="13" name="TriggerFlowInfo">
    <vt:lpwstr/>
  </property>
  <property fmtid="{D5CDD505-2E9C-101B-9397-08002B2CF9AE}" pid="14" name="xd_Signature">
    <vt:lpwstr/>
  </property>
  <property fmtid="{D5CDD505-2E9C-101B-9397-08002B2CF9AE}" pid="15" name="GUID">
    <vt:lpwstr>879471a0-2e1a-4fae-a78d-18b2f83e3347</vt:lpwstr>
  </property>
  <property fmtid="{D5CDD505-2E9C-101B-9397-08002B2CF9AE}" pid="16" name="MediaServiceImageTags">
    <vt:lpwstr/>
  </property>
</Properties>
</file>